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sers/odinwang/Desktop/Claude/harness-design-ppt/workspace/slides/accent-bar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08998" y="1274862"/>
            <a:ext cx="6326005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3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不改变开发流程，只是全面自动化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667976" y="1960662"/>
            <a:ext cx="580804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3000"/>
              </a:spcAft>
              <a:buNone/>
            </a:pPr>
            <a:r>
              <a:rPr lang="en-US" sz="16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从 Anthropic Harness Design 看 AI 开发的本质</a:t>
            </a:r>
            <a:endParaRPr lang="en-US" sz="1600" dirty="0"/>
          </a:p>
        </p:txBody>
      </p:sp>
      <p:pic>
        <p:nvPicPr>
          <p:cNvPr id="5" name="Image 1" descr="/Users/odinwang/Desktop/Claude/harness-design-ppt/workspace/slides/icon-clipboar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279" y="2627412"/>
            <a:ext cx="355550" cy="3555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3491139" y="3033713"/>
            <a:ext cx="40197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400"/>
              </a:spcBef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</a:t>
            </a:r>
            <a:endParaRPr lang="en-US" sz="900" dirty="0"/>
          </a:p>
        </p:txBody>
      </p:sp>
      <p:pic>
        <p:nvPicPr>
          <p:cNvPr id="7" name="Image 2" descr="/Users/odinwang/Desktop/Claude/harness-design-ppt/workspace/slides/icon-code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9651" y="2627412"/>
            <a:ext cx="355550" cy="35555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265030" y="3033713"/>
            <a:ext cx="52494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400"/>
              </a:spcBef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</a:t>
            </a:r>
            <a:endParaRPr lang="en-US" sz="900" dirty="0"/>
          </a:p>
        </p:txBody>
      </p:sp>
      <p:pic>
        <p:nvPicPr>
          <p:cNvPr id="9" name="Image 3" descr="/Users/odinwang/Desktop/Claude/harness-design-ppt/workspace/slides/icon-search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523" y="2627412"/>
            <a:ext cx="355550" cy="35555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5160995" y="3033713"/>
            <a:ext cx="49260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400"/>
              </a:spcBef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</a:t>
            </a:r>
            <a:endParaRPr lang="en-US" sz="900" dirty="0"/>
          </a:p>
        </p:txBody>
      </p:sp>
      <p:sp>
        <p:nvSpPr>
          <p:cNvPr id="11" name="Text 5"/>
          <p:cNvSpPr/>
          <p:nvPr/>
        </p:nvSpPr>
        <p:spPr>
          <a:xfrm>
            <a:off x="2957215" y="3370213"/>
            <a:ext cx="1983284" cy="333375"/>
          </a:xfrm>
          <a:prstGeom prst="roundRect">
            <a:avLst>
              <a:gd name="adj" fmla="val 22857"/>
            </a:avLst>
          </a:prstGeom>
          <a:solidFill>
            <a:srgbClr val="EBF0F7"/>
          </a:solidFill>
          <a:ln w="19050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6"/>
          <p:cNvSpPr/>
          <p:nvPr/>
        </p:nvSpPr>
        <p:spPr>
          <a:xfrm>
            <a:off x="3164026" y="3465463"/>
            <a:ext cx="156966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Engineering Blog</a:t>
            </a:r>
            <a:endParaRPr lang="en-US" sz="1000" dirty="0"/>
          </a:p>
        </p:txBody>
      </p:sp>
      <p:sp>
        <p:nvSpPr>
          <p:cNvPr id="13" name="Text 7"/>
          <p:cNvSpPr/>
          <p:nvPr/>
        </p:nvSpPr>
        <p:spPr>
          <a:xfrm>
            <a:off x="5092898" y="3370213"/>
            <a:ext cx="1093887" cy="333375"/>
          </a:xfrm>
          <a:prstGeom prst="roundRect">
            <a:avLst>
              <a:gd name="adj" fmla="val 22857"/>
            </a:avLst>
          </a:prstGeom>
          <a:solidFill>
            <a:srgbClr val="EBF0F7"/>
          </a:solidFill>
          <a:ln w="19050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8"/>
          <p:cNvSpPr/>
          <p:nvPr/>
        </p:nvSpPr>
        <p:spPr>
          <a:xfrm>
            <a:off x="5308604" y="3465463"/>
            <a:ext cx="66247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2026-03-24</a:t>
            </a:r>
            <a:endParaRPr lang="en-US" sz="1000" dirty="0"/>
          </a:p>
        </p:txBody>
      </p:sp>
      <p:sp>
        <p:nvSpPr>
          <p:cNvPr id="15" name="Text 9"/>
          <p:cNvSpPr/>
          <p:nvPr/>
        </p:nvSpPr>
        <p:spPr>
          <a:xfrm>
            <a:off x="631758" y="3830538"/>
            <a:ext cx="788048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1000"/>
              </a:spcBef>
              <a:spcAft>
                <a:spcPts val="1100"/>
              </a:spcAft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Engineering Deep Dive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90550"/>
          </a:xfrm>
          <a:prstGeom prst="rect">
            <a:avLst/>
          </a:prstGeom>
          <a:solidFill>
            <a:srgbClr val="8E44A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12824"/>
            <a:ext cx="564207" cy="164902"/>
          </a:xfrm>
          <a:prstGeom prst="roundRect">
            <a:avLst>
              <a:gd name="adj" fmla="val 30806"/>
            </a:avLst>
          </a:prstGeom>
          <a:solidFill>
            <a:srgbClr val="FFFFFF">
              <a:alpha val="20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38125"/>
            <a:ext cx="36843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1072158" y="152400"/>
            <a:ext cx="2901291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前端设计迭代：荷兰艺术博物馆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717500"/>
            <a:ext cx="418419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ITERATIVE DESIGN PROCESS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381000" y="898475"/>
            <a:ext cx="2012900" cy="530126"/>
          </a:xfrm>
          <a:prstGeom prst="roundRect">
            <a:avLst>
              <a:gd name="adj" fmla="val 9583"/>
            </a:avLst>
          </a:prstGeom>
          <a:solidFill>
            <a:srgbClr val="FFFFFF"/>
          </a:solidFill>
          <a:ln w="9525">
            <a:solidFill>
              <a:srgbClr val="D0D8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48310" y="984200"/>
            <a:ext cx="187827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E44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48310" y="1219051"/>
            <a:ext cx="1878279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迭代轮数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2470100" y="898475"/>
            <a:ext cx="2013049" cy="530126"/>
          </a:xfrm>
          <a:prstGeom prst="roundRect">
            <a:avLst>
              <a:gd name="adj" fmla="val 9583"/>
            </a:avLst>
          </a:prstGeom>
          <a:solidFill>
            <a:srgbClr val="FFFFFF"/>
          </a:solidFill>
          <a:ln w="9525">
            <a:solidFill>
              <a:srgbClr val="D0D8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2537409" y="984200"/>
            <a:ext cx="187843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E44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~4h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537409" y="1219051"/>
            <a:ext cx="1878431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单次运行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381000" y="1504801"/>
            <a:ext cx="4102150" cy="824210"/>
          </a:xfrm>
          <a:prstGeom prst="roundRect">
            <a:avLst>
              <a:gd name="adj" fmla="val 616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400050" y="1504801"/>
            <a:ext cx="0" cy="824210"/>
          </a:xfrm>
          <a:prstGeom prst="line">
            <a:avLst/>
          </a:prstGeom>
          <a:noFill/>
          <a:ln w="38100">
            <a:solidFill>
              <a:srgbClr val="8E44A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6050" y="1606302"/>
            <a:ext cx="388635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Iteration 1-9：深色主题着陆页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6050" y="1793528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 用 Playwright 截图、交互、打分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46050" y="1938189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根据 critique 逐步优化布局和配色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46050" y="2082850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视觉越来越精致，但整体方向稳定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1000" y="2392412"/>
            <a:ext cx="4102150" cy="1113532"/>
          </a:xfrm>
          <a:prstGeom prst="roundRect">
            <a:avLst>
              <a:gd name="adj" fmla="val 4562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00050" y="2392412"/>
            <a:ext cx="0" cy="1113532"/>
          </a:xfrm>
          <a:prstGeom prst="line">
            <a:avLst/>
          </a:prstGeom>
          <a:noFill/>
          <a:ln w="38100">
            <a:solidFill>
              <a:srgbClr val="E876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6050" y="2493913"/>
            <a:ext cx="388635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Iteration 10：创意跳跃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6050" y="2681139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推翻一切，重新构想为 3D 空间体验：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46050" y="2825800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 透视渲染的棋盘格地板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46050" y="2970461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墙上自由悬挂画作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46050" y="3115121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以门廊导航代替传统滚动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46050" y="3259782"/>
            <a:ext cx="3886352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"从未在单次生成中看到这种创意跳跃"</a:t>
            </a:r>
            <a:endParaRPr lang="en-US" sz="800" dirty="0"/>
          </a:p>
        </p:txBody>
      </p:sp>
      <p:pic>
        <p:nvPicPr>
          <p:cNvPr id="27" name="Image 0" descr="/Users/odinwang/Desktop/Claude/harness-design-ppt/workspace/slides/qr-desig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3582144"/>
            <a:ext cx="507950" cy="507950"/>
          </a:xfrm>
          <a:prstGeom prst="rect">
            <a:avLst/>
          </a:prstGeom>
        </p:spPr>
      </p:pic>
      <p:sp>
        <p:nvSpPr>
          <p:cNvPr id="28" name="Text 25"/>
          <p:cNvSpPr/>
          <p:nvPr/>
        </p:nvSpPr>
        <p:spPr>
          <a:xfrm>
            <a:off x="990451" y="3720554"/>
            <a:ext cx="1339828" cy="2309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10"/>
              </a:lnSpc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扫码看原文完整设计迭代过程</a:t>
            </a:r>
            <a:endParaRPr lang="en-US" sz="700" dirty="0"/>
          </a:p>
          <a:p>
            <a:pPr algn="l" indent="0" marL="0">
              <a:lnSpc>
                <a:spcPts val="910"/>
              </a:lnSpc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含每轮截图和 Evaluator 评分变化</a:t>
            </a:r>
            <a:endParaRPr lang="en-US" sz="700" dirty="0"/>
          </a:p>
        </p:txBody>
      </p:sp>
      <p:sp>
        <p:nvSpPr>
          <p:cNvPr id="29" name="Text 26"/>
          <p:cNvSpPr/>
          <p:nvPr/>
        </p:nvSpPr>
        <p:spPr>
          <a:xfrm>
            <a:off x="4660850" y="717500"/>
            <a:ext cx="418419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750" dirty="0"/>
          </a:p>
        </p:txBody>
      </p:sp>
      <p:sp>
        <p:nvSpPr>
          <p:cNvPr id="30" name="Text 27"/>
          <p:cNvSpPr/>
          <p:nvPr/>
        </p:nvSpPr>
        <p:spPr>
          <a:xfrm>
            <a:off x="4660850" y="898475"/>
            <a:ext cx="4102150" cy="982117"/>
          </a:xfrm>
          <a:prstGeom prst="roundRect">
            <a:avLst>
              <a:gd name="adj" fmla="val 7759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8"/>
          <p:cNvSpPr/>
          <p:nvPr/>
        </p:nvSpPr>
        <p:spPr>
          <a:xfrm>
            <a:off x="4813250" y="1025426"/>
            <a:ext cx="3873297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 驱动审美进化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4813250" y="1257151"/>
            <a:ext cx="387329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不是随机变化——每轮都有明确反馈方向。</a:t>
            </a:r>
            <a:endParaRPr lang="en-US" sz="850" dirty="0"/>
          </a:p>
        </p:txBody>
      </p:sp>
      <p:sp>
        <p:nvSpPr>
          <p:cNvPr id="33" name="Text 30"/>
          <p:cNvSpPr/>
          <p:nvPr/>
        </p:nvSpPr>
        <p:spPr>
          <a:xfrm>
            <a:off x="4813250" y="1422648"/>
            <a:ext cx="387329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Quality 和 Originality 高权重，推动 Generator 冒险。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4813250" y="1588145"/>
            <a:ext cx="387329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"Museum quality" 等 prompt 措辞直接影响了输出风格。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4660850" y="1956792"/>
            <a:ext cx="4102150" cy="846088"/>
          </a:xfrm>
          <a:prstGeom prst="roundRect">
            <a:avLst>
              <a:gd name="adj" fmla="val 6004"/>
            </a:avLst>
          </a:prstGeom>
          <a:solidFill>
            <a:srgbClr val="F5EBF7"/>
          </a:solidFill>
          <a:ln w="9525">
            <a:solidFill>
              <a:srgbClr val="8E44A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3"/>
          <p:cNvSpPr/>
          <p:nvPr/>
        </p:nvSpPr>
        <p:spPr>
          <a:xfrm>
            <a:off x="4797326" y="2080468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关键发现：</a:t>
            </a:r>
            <a:endParaRPr lang="en-US" sz="850" dirty="0"/>
          </a:p>
        </p:txBody>
      </p:sp>
      <p:sp>
        <p:nvSpPr>
          <p:cNvPr id="37" name="Text 34"/>
          <p:cNvSpPr/>
          <p:nvPr/>
        </p:nvSpPr>
        <p:spPr>
          <a:xfrm>
            <a:off x="4797326" y="2233315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评分通常逐轮上升后趋于平稳，仍有提升空间。</a:t>
            </a:r>
            <a:endParaRPr lang="en-US" sz="850" dirty="0"/>
          </a:p>
        </p:txBody>
      </p:sp>
      <p:sp>
        <p:nvSpPr>
          <p:cNvPr id="38" name="Text 35"/>
          <p:cNvSpPr/>
          <p:nvPr/>
        </p:nvSpPr>
        <p:spPr>
          <a:xfrm>
            <a:off x="4797326" y="2386161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后面的实现不一定每次都更好——作者有时偏好中间版本。</a:t>
            </a:r>
            <a:endParaRPr lang="en-US" sz="850" dirty="0"/>
          </a:p>
        </p:txBody>
      </p:sp>
      <p:sp>
        <p:nvSpPr>
          <p:cNvPr id="39" name="Text 36"/>
          <p:cNvSpPr/>
          <p:nvPr/>
        </p:nvSpPr>
        <p:spPr>
          <a:xfrm>
            <a:off x="4797326" y="2539008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复杂度随轮数增加——Generator 回应 critique 时会尝试更大胆的方案。</a:t>
            </a:r>
            <a:endParaRPr lang="en-US" sz="850" dirty="0"/>
          </a:p>
        </p:txBody>
      </p:sp>
      <p:sp>
        <p:nvSpPr>
          <p:cNvPr id="40" name="Text 37"/>
          <p:cNvSpPr/>
          <p:nvPr/>
        </p:nvSpPr>
        <p:spPr>
          <a:xfrm>
            <a:off x="4660850" y="2866281"/>
            <a:ext cx="4102150" cy="846088"/>
          </a:xfrm>
          <a:prstGeom prst="roundRect">
            <a:avLst>
              <a:gd name="adj" fmla="val 6004"/>
            </a:avLst>
          </a:prstGeom>
          <a:solidFill>
            <a:srgbClr val="FFF3E6"/>
          </a:solidFill>
          <a:ln w="9525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8"/>
          <p:cNvSpPr/>
          <p:nvPr/>
        </p:nvSpPr>
        <p:spPr>
          <a:xfrm>
            <a:off x="4797326" y="2989957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传统流程类比：</a:t>
            </a:r>
            <a:endParaRPr lang="en-US" sz="850" dirty="0"/>
          </a:p>
        </p:txBody>
      </p:sp>
      <p:sp>
        <p:nvSpPr>
          <p:cNvPr id="42" name="Text 39"/>
          <p:cNvSpPr/>
          <p:nvPr/>
        </p:nvSpPr>
        <p:spPr>
          <a:xfrm>
            <a:off x="4797326" y="3142804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设计评审 → 修改 → 再评审。</a:t>
            </a:r>
            <a:endParaRPr lang="en-US" sz="850" dirty="0"/>
          </a:p>
        </p:txBody>
      </p:sp>
      <p:sp>
        <p:nvSpPr>
          <p:cNvPr id="43" name="Text 40"/>
          <p:cNvSpPr/>
          <p:nvPr/>
        </p:nvSpPr>
        <p:spPr>
          <a:xfrm>
            <a:off x="4797326" y="3295650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有明确标准的迭代循环，不是"自己看着还行"。</a:t>
            </a:r>
            <a:endParaRPr lang="en-US" sz="850" dirty="0"/>
          </a:p>
        </p:txBody>
      </p:sp>
      <p:sp>
        <p:nvSpPr>
          <p:cNvPr id="44" name="Text 41"/>
          <p:cNvSpPr/>
          <p:nvPr/>
        </p:nvSpPr>
        <p:spPr>
          <a:xfrm>
            <a:off x="4797326" y="3448496"/>
            <a:ext cx="390578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唯一区别：5-15 轮迭代在 4 小时内完成，而不是几周。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9055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12824"/>
            <a:ext cx="564207" cy="164902"/>
          </a:xfrm>
          <a:prstGeom prst="roundRect">
            <a:avLst>
              <a:gd name="adj" fmla="val 30806"/>
            </a:avLst>
          </a:prstGeom>
          <a:solidFill>
            <a:srgbClr val="FFFFFF">
              <a:alpha val="20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38125"/>
            <a:ext cx="36843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1072158" y="152400"/>
            <a:ext cx="4713991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Retro Game Maker：Solo Agent vs Full Harness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81000" y="692051"/>
            <a:ext cx="4114800" cy="295275"/>
          </a:xfrm>
          <a:prstGeom prst="roundRect">
            <a:avLst>
              <a:gd name="adj" fmla="val 17204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17576" y="768251"/>
            <a:ext cx="404164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Agent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81000" y="987326"/>
            <a:ext cx="4114800" cy="344522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07950" y="1088827"/>
            <a:ext cx="1905000" cy="396032"/>
          </a:xfrm>
          <a:prstGeom prst="roundRect">
            <a:avLst>
              <a:gd name="adj" fmla="val 9620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66624" y="1139577"/>
            <a:ext cx="1787652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40"/>
              </a:lnSpc>
              <a:buNone/>
            </a:pPr>
            <a:r>
              <a:rPr lang="en-US" sz="12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624" y="1334988"/>
            <a:ext cx="1787652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780"/>
              </a:lnSpc>
              <a:spcBef>
                <a:spcPts val="100"/>
              </a:spcBef>
              <a:buNone/>
            </a:pPr>
            <a:r>
              <a:rPr lang="en-US" sz="6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2463701" y="1088827"/>
            <a:ext cx="1905149" cy="396032"/>
          </a:xfrm>
          <a:prstGeom prst="roundRect">
            <a:avLst>
              <a:gd name="adj" fmla="val 9620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2522373" y="1139577"/>
            <a:ext cx="1787804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40"/>
              </a:lnSpc>
              <a:buNone/>
            </a:pPr>
            <a:r>
              <a:rPr lang="en-US" sz="12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22373" y="1334988"/>
            <a:ext cx="1787804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780"/>
              </a:lnSpc>
              <a:spcBef>
                <a:spcPts val="100"/>
              </a:spcBef>
              <a:buNone/>
            </a:pPr>
            <a:r>
              <a:rPr lang="en-US" sz="6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650" dirty="0"/>
          </a:p>
        </p:txBody>
      </p:sp>
      <p:sp>
        <p:nvSpPr>
          <p:cNvPr id="15" name="Text 13"/>
          <p:cNvSpPr/>
          <p:nvPr/>
        </p:nvSpPr>
        <p:spPr>
          <a:xfrm>
            <a:off x="507950" y="1535609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表面：</a:t>
            </a:r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界面看起来还行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07950" y="1682800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实际问题：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07950" y="1829991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固定高度面板浪费大量视口空间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07950" y="1977182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没有引导用户先建 sprite 再建关卡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07950" y="2124373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核心功能：游戏不能玩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07950" y="2271564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实体出现但不响应输入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07950" y="2418755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实体定义与运行时接线完全断裂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20601" y="2591395"/>
            <a:ext cx="615553" cy="143470"/>
          </a:xfrm>
          <a:prstGeom prst="roundRect">
            <a:avLst>
              <a:gd name="adj" fmla="val 17704"/>
            </a:avLst>
          </a:prstGeom>
          <a:solidFill>
            <a:srgbClr val="FFF5F5"/>
          </a:solidFill>
          <a:ln w="9525">
            <a:solidFill>
              <a:srgbClr val="C0392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580876" y="2613571"/>
            <a:ext cx="504902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游戏引擎断裂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1161455" y="2591395"/>
            <a:ext cx="450503" cy="143470"/>
          </a:xfrm>
          <a:prstGeom prst="roundRect">
            <a:avLst>
              <a:gd name="adj" fmla="val 17704"/>
            </a:avLst>
          </a:prstGeom>
          <a:solidFill>
            <a:srgbClr val="FFF5F5"/>
          </a:solidFill>
          <a:ln w="9525">
            <a:solidFill>
              <a:srgbClr val="C0392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1221730" y="2613571"/>
            <a:ext cx="336551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布局浪费</a:t>
            </a:r>
            <a:endParaRPr lang="en-US" sz="650" dirty="0"/>
          </a:p>
        </p:txBody>
      </p:sp>
      <p:sp>
        <p:nvSpPr>
          <p:cNvPr id="26" name="Text 24"/>
          <p:cNvSpPr/>
          <p:nvPr/>
        </p:nvSpPr>
        <p:spPr>
          <a:xfrm>
            <a:off x="1637258" y="2591395"/>
            <a:ext cx="368052" cy="143470"/>
          </a:xfrm>
          <a:prstGeom prst="roundRect">
            <a:avLst>
              <a:gd name="adj" fmla="val 17704"/>
            </a:avLst>
          </a:prstGeom>
          <a:solidFill>
            <a:srgbClr val="FFF5F5"/>
          </a:solidFill>
          <a:ln w="9525">
            <a:solidFill>
              <a:srgbClr val="C0392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1697534" y="2613571"/>
            <a:ext cx="252451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无引导</a:t>
            </a:r>
            <a:endParaRPr lang="en-US" sz="650" dirty="0"/>
          </a:p>
        </p:txBody>
      </p:sp>
      <p:sp>
        <p:nvSpPr>
          <p:cNvPr id="28" name="Text 26"/>
          <p:cNvSpPr/>
          <p:nvPr/>
        </p:nvSpPr>
        <p:spPr>
          <a:xfrm>
            <a:off x="4648200" y="692051"/>
            <a:ext cx="4114800" cy="295275"/>
          </a:xfrm>
          <a:prstGeom prst="roundRect">
            <a:avLst>
              <a:gd name="adj" fmla="val 17204"/>
            </a:avLst>
          </a:prstGeom>
          <a:solidFill>
            <a:srgbClr val="27AE6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4684776" y="768251"/>
            <a:ext cx="404164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Harness (Planner + Generator + Evaluator)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648200" y="987326"/>
            <a:ext cx="4114800" cy="344522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775150" y="1088827"/>
            <a:ext cx="1905000" cy="396032"/>
          </a:xfrm>
          <a:prstGeom prst="roundRect">
            <a:avLst>
              <a:gd name="adj" fmla="val 9620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4833824" y="1139577"/>
            <a:ext cx="1787652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40"/>
              </a:lnSpc>
              <a:buNone/>
            </a:pPr>
            <a:r>
              <a:rPr lang="en-US" sz="12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hr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833824" y="1334988"/>
            <a:ext cx="1787652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780"/>
              </a:lnSpc>
              <a:spcBef>
                <a:spcPts val="100"/>
              </a:spcBef>
              <a:buNone/>
            </a:pPr>
            <a:r>
              <a:rPr lang="en-US" sz="6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</a:t>
            </a:r>
            <a:endParaRPr lang="en-US" sz="650" dirty="0"/>
          </a:p>
        </p:txBody>
      </p:sp>
      <p:sp>
        <p:nvSpPr>
          <p:cNvPr id="34" name="Text 32"/>
          <p:cNvSpPr/>
          <p:nvPr/>
        </p:nvSpPr>
        <p:spPr>
          <a:xfrm>
            <a:off x="6730901" y="1088827"/>
            <a:ext cx="1905149" cy="396032"/>
          </a:xfrm>
          <a:prstGeom prst="roundRect">
            <a:avLst>
              <a:gd name="adj" fmla="val 9620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6789573" y="1139577"/>
            <a:ext cx="1787804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40"/>
              </a:lnSpc>
              <a:buNone/>
            </a:pPr>
            <a:r>
              <a:rPr lang="en-US" sz="12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6789573" y="1334988"/>
            <a:ext cx="1787804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780"/>
              </a:lnSpc>
              <a:spcBef>
                <a:spcPts val="100"/>
              </a:spcBef>
              <a:buNone/>
            </a:pPr>
            <a:r>
              <a:rPr lang="en-US" sz="6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</a:t>
            </a:r>
            <a:endParaRPr lang="en-US" sz="650" dirty="0"/>
          </a:p>
        </p:txBody>
      </p:sp>
      <p:sp>
        <p:nvSpPr>
          <p:cNvPr id="37" name="Text 35"/>
          <p:cNvSpPr/>
          <p:nvPr/>
        </p:nvSpPr>
        <p:spPr>
          <a:xfrm>
            <a:off x="4775150" y="1535609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个功能，10 个 Sprint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4775150" y="1682800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Sprite 动画 / 行为模板 / 音效和音乐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775150" y="1829991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Sprite 生成器 / AI 关卡设计器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775150" y="1977182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游戏导出和分享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4775150" y="2124373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核心功能：游戏可以玩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775150" y="2271564"/>
            <a:ext cx="3938117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角色可移动、跳跃（物理有粗糙边缘但核心 OK）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4787801" y="2444204"/>
            <a:ext cx="450503" cy="143470"/>
          </a:xfrm>
          <a:prstGeom prst="roundRect">
            <a:avLst>
              <a:gd name="adj" fmla="val 17704"/>
            </a:avLst>
          </a:prstGeom>
          <a:solidFill>
            <a:srgbClr val="F0FFF0"/>
          </a:solidFill>
          <a:ln w="9525">
            <a:solidFill>
              <a:srgbClr val="27AE6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4" name="Text 42"/>
          <p:cNvSpPr/>
          <p:nvPr/>
        </p:nvSpPr>
        <p:spPr>
          <a:xfrm>
            <a:off x="4848076" y="2466380"/>
            <a:ext cx="336551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游戏可玩</a:t>
            </a:r>
            <a:endParaRPr lang="en-US" sz="650" dirty="0"/>
          </a:p>
        </p:txBody>
      </p:sp>
      <p:sp>
        <p:nvSpPr>
          <p:cNvPr id="45" name="Text 43"/>
          <p:cNvSpPr/>
          <p:nvPr/>
        </p:nvSpPr>
        <p:spPr>
          <a:xfrm>
            <a:off x="5263604" y="2444204"/>
            <a:ext cx="400199" cy="143470"/>
          </a:xfrm>
          <a:prstGeom prst="roundRect">
            <a:avLst>
              <a:gd name="adj" fmla="val 17704"/>
            </a:avLst>
          </a:prstGeom>
          <a:solidFill>
            <a:srgbClr val="F0FFF0"/>
          </a:solidFill>
          <a:ln w="9525">
            <a:solidFill>
              <a:srgbClr val="27AE6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Text 44"/>
          <p:cNvSpPr/>
          <p:nvPr/>
        </p:nvSpPr>
        <p:spPr>
          <a:xfrm>
            <a:off x="5323880" y="2466380"/>
            <a:ext cx="285241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功能</a:t>
            </a:r>
            <a:endParaRPr lang="en-US" sz="650" dirty="0"/>
          </a:p>
        </p:txBody>
      </p:sp>
      <p:sp>
        <p:nvSpPr>
          <p:cNvPr id="47" name="Text 45"/>
          <p:cNvSpPr/>
          <p:nvPr/>
        </p:nvSpPr>
        <p:spPr>
          <a:xfrm>
            <a:off x="5689104" y="2444204"/>
            <a:ext cx="386507" cy="143470"/>
          </a:xfrm>
          <a:prstGeom prst="roundRect">
            <a:avLst>
              <a:gd name="adj" fmla="val 17704"/>
            </a:avLst>
          </a:prstGeom>
          <a:solidFill>
            <a:srgbClr val="F0FFF0"/>
          </a:solidFill>
          <a:ln w="9525">
            <a:solidFill>
              <a:srgbClr val="27AE6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5749379" y="2466380"/>
            <a:ext cx="27127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buNone/>
            </a:pPr>
            <a:r>
              <a:rPr lang="en-US" sz="650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辅助</a:t>
            </a:r>
            <a:endParaRPr lang="en-US" sz="650" dirty="0"/>
          </a:p>
        </p:txBody>
      </p:sp>
      <p:sp>
        <p:nvSpPr>
          <p:cNvPr id="49" name="Text 47"/>
          <p:cNvSpPr/>
          <p:nvPr/>
        </p:nvSpPr>
        <p:spPr>
          <a:xfrm>
            <a:off x="0" y="4508748"/>
            <a:ext cx="9144000" cy="634752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381000" y="4745087"/>
            <a:ext cx="318425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贵 </a:t>
            </a:r>
            <a:pPr algn="l" indent="0" marL="0"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20x</a:t>
            </a:r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，但产出从"不能用"变成"能用"——</a:t>
            </a:r>
            <a:pPr algn="l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这就是流程的价值。</a:t>
            </a:r>
            <a:endParaRPr lang="en-US" sz="900" dirty="0"/>
          </a:p>
        </p:txBody>
      </p:sp>
      <p:pic>
        <p:nvPicPr>
          <p:cNvPr id="51" name="Image 0" descr="/Users/odinwang/Desktop/Claude/harness-design-ppt/workspace/slides/qr-retr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99499" y="4610249"/>
            <a:ext cx="431750" cy="431750"/>
          </a:xfrm>
          <a:prstGeom prst="rect">
            <a:avLst/>
          </a:prstGeom>
        </p:spPr>
      </p:pic>
      <p:sp>
        <p:nvSpPr>
          <p:cNvPr id="52" name="Text 49"/>
          <p:cNvSpPr/>
          <p:nvPr/>
        </p:nvSpPr>
        <p:spPr>
          <a:xfrm>
            <a:off x="8407450" y="4702225"/>
            <a:ext cx="362661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扫码看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AABB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视频演示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9055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12824"/>
            <a:ext cx="564207" cy="164902"/>
          </a:xfrm>
          <a:prstGeom prst="roundRect">
            <a:avLst>
              <a:gd name="adj" fmla="val 30806"/>
            </a:avLst>
          </a:prstGeom>
          <a:solidFill>
            <a:srgbClr val="FFFFFF">
              <a:alpha val="20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38125"/>
            <a:ext cx="36843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</a:t>
            </a:r>
            <a:endParaRPr lang="en-US" sz="800" dirty="0"/>
          </a:p>
        </p:txBody>
      </p:sp>
      <p:pic>
        <p:nvPicPr>
          <p:cNvPr id="5" name="Image 0" descr="/Users/odinwang/Desktop/Claude/harness-design-ppt/workspace/slides/icon-music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2158" y="180975"/>
            <a:ext cx="228600" cy="2286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27708" y="152400"/>
            <a:ext cx="317757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DAW：一句话到一个音乐制作软件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381000" y="717500"/>
            <a:ext cx="460256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INPUT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381000" y="898475"/>
            <a:ext cx="4512320" cy="603052"/>
          </a:xfrm>
          <a:prstGeom prst="roundRect">
            <a:avLst>
              <a:gd name="adj" fmla="val 8424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533400" y="999976"/>
            <a:ext cx="4291670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7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</a:t>
            </a:r>
            <a:endParaRPr lang="en-US" sz="700" dirty="0"/>
          </a:p>
        </p:txBody>
      </p:sp>
      <p:sp>
        <p:nvSpPr>
          <p:cNvPr id="10" name="Text 7"/>
          <p:cNvSpPr/>
          <p:nvPr/>
        </p:nvSpPr>
        <p:spPr>
          <a:xfrm>
            <a:off x="533400" y="1133326"/>
            <a:ext cx="429167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"Build a fully featured DAW in the browser using the Web Audio API."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81000" y="1603028"/>
            <a:ext cx="4602566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FEATURES</a:t>
            </a:r>
            <a:endParaRPr lang="en-US" sz="750" dirty="0"/>
          </a:p>
        </p:txBody>
      </p:sp>
      <p:sp>
        <p:nvSpPr>
          <p:cNvPr id="12" name="Text 9"/>
          <p:cNvSpPr/>
          <p:nvPr/>
        </p:nvSpPr>
        <p:spPr>
          <a:xfrm>
            <a:off x="381000" y="1784003"/>
            <a:ext cx="4512320" cy="753814"/>
          </a:xfrm>
          <a:prstGeom prst="roundRect">
            <a:avLst>
              <a:gd name="adj" fmla="val 673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507950" y="1898154"/>
            <a:ext cx="4343588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 DAW 功能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07950" y="2032695"/>
            <a:ext cx="4343588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Arrangement View / Mixer / Transport 控制台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507950" y="2167235"/>
            <a:ext cx="4343588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Melody 编辑器 / Drum Pattern 编辑器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507950" y="2301776"/>
            <a:ext cx="4343588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效果器：Reverb / EQ / Compressor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381000" y="2614017"/>
            <a:ext cx="4512320" cy="806648"/>
          </a:xfrm>
          <a:prstGeom prst="roundRect">
            <a:avLst>
              <a:gd name="adj" fmla="val 6298"/>
            </a:avLst>
          </a:prstGeom>
          <a:solidFill>
            <a:srgbClr val="FFF3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5"/>
          <p:cNvSpPr/>
          <p:nvPr/>
        </p:nvSpPr>
        <p:spPr>
          <a:xfrm>
            <a:off x="400050" y="2614017"/>
            <a:ext cx="0" cy="806648"/>
          </a:xfrm>
          <a:prstGeom prst="line">
            <a:avLst/>
          </a:prstGeom>
          <a:noFill/>
          <a:ln w="38100">
            <a:solidFill>
              <a:srgbClr val="E8762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46050" y="2715518"/>
            <a:ext cx="4304726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内置 Claude Agent 自然语言作曲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546050" y="2915543"/>
            <a:ext cx="4304726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设定 tempo 和 key / 生成旋律和鼓点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546050" y="3050084"/>
            <a:ext cx="4304726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调整 mixer 音量 / 添加 reverb 效果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546050" y="3184624"/>
            <a:ext cx="4304726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端到端自主完成一段音乐制作</a:t>
            </a:r>
            <a:endParaRPr lang="en-US" sz="800" dirty="0"/>
          </a:p>
        </p:txBody>
      </p:sp>
      <p:pic>
        <p:nvPicPr>
          <p:cNvPr id="23" name="Image 1" descr="/Users/odinwang/Desktop/Claude/harness-design-ppt/workspace/slides/qr-daw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522166"/>
            <a:ext cx="558701" cy="558701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1041202" y="3628281"/>
            <a:ext cx="1138687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10"/>
              </a:lnSpc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扫码看 DAW 完整视频演示</a:t>
            </a:r>
            <a:endParaRPr lang="en-US" sz="700" dirty="0"/>
          </a:p>
          <a:p>
            <a:pPr algn="l" indent="0" marL="0">
              <a:lnSpc>
                <a:spcPts val="910"/>
              </a:lnSpc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包含 Claude Agent 自然语言</a:t>
            </a:r>
            <a:endParaRPr lang="en-US" sz="700" dirty="0"/>
          </a:p>
          <a:p>
            <a:pPr algn="l" indent="0" marL="0">
              <a:lnSpc>
                <a:spcPts val="910"/>
              </a:lnSpc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作曲全过程</a:t>
            </a:r>
            <a:endParaRPr lang="en-US" sz="700" dirty="0"/>
          </a:p>
        </p:txBody>
      </p:sp>
      <p:sp>
        <p:nvSpPr>
          <p:cNvPr id="25" name="Text 21"/>
          <p:cNvSpPr/>
          <p:nvPr/>
        </p:nvSpPr>
        <p:spPr>
          <a:xfrm>
            <a:off x="5071021" y="717500"/>
            <a:ext cx="3765819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BREAKDOWN (placeholder for table)</a:t>
            </a:r>
            <a:endParaRPr lang="en-US" sz="750" dirty="0"/>
          </a:p>
        </p:txBody>
      </p:sp>
      <p:sp>
        <p:nvSpPr>
          <p:cNvPr id="26" name="Text 22"/>
          <p:cNvSpPr/>
          <p:nvPr/>
        </p:nvSpPr>
        <p:spPr>
          <a:xfrm>
            <a:off x="5071021" y="3133576"/>
            <a:ext cx="3691979" cy="913805"/>
          </a:xfrm>
          <a:prstGeom prst="roundRect">
            <a:avLst>
              <a:gd name="adj" fmla="val 555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3"/>
          <p:cNvSpPr/>
          <p:nvPr/>
        </p:nvSpPr>
        <p:spPr>
          <a:xfrm>
            <a:off x="5197971" y="3247727"/>
            <a:ext cx="3506840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依然抓到了真实问题：</a:t>
            </a:r>
            <a:endParaRPr lang="en-US" sz="800" dirty="0"/>
          </a:p>
        </p:txBody>
      </p:sp>
      <p:sp>
        <p:nvSpPr>
          <p:cNvPr id="28" name="Text 24"/>
          <p:cNvSpPr/>
          <p:nvPr/>
        </p:nvSpPr>
        <p:spPr>
          <a:xfrm>
            <a:off x="5197971" y="3382268"/>
            <a:ext cx="3506840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录音仍是 stub（按钮可按但无麦克风捕获）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5197971" y="3516809"/>
            <a:ext cx="3506840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Clip 拖拽和分割未实现</a:t>
            </a:r>
            <a:endParaRPr lang="en-US" sz="800" dirty="0"/>
          </a:p>
        </p:txBody>
      </p:sp>
      <p:sp>
        <p:nvSpPr>
          <p:cNvPr id="30" name="Text 26"/>
          <p:cNvSpPr/>
          <p:nvPr/>
        </p:nvSpPr>
        <p:spPr>
          <a:xfrm>
            <a:off x="5197971" y="3651349"/>
            <a:ext cx="3506840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效果器可视化只有数字滑块，无图形化 EQ 曲线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5197971" y="3811339"/>
            <a:ext cx="3506840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spcBef>
                <a:spcPts val="300"/>
              </a:spcBef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据此修复了大部分问题</a:t>
            </a:r>
            <a:endParaRPr lang="en-US" sz="8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71021" y="898475"/>
          <a:ext cx="3301901" cy="2158901"/>
        </p:xfrm>
        <a:graphic>
          <a:graphicData uri="http://schemas.openxmlformats.org/drawingml/2006/table">
            <a:tbl>
              <a:tblPr/>
              <a:tblGrid>
                <a:gridCol w="1097280"/>
                <a:gridCol w="822960"/>
                <a:gridCol w="640080"/>
              </a:tblGrid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Agent &amp; Phase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Duration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Cost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Planner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4.7 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$0.46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Build (R1)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2h 7min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$71.08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QA (R1)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8.8 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$3.24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Build (R2)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1h 2min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$36.89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QA (R2)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6.8 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$3.09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Build (R3)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10.9 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$5.88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QA (R3)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9.6 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</a:rPr>
                        <a:t>$4.06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7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</a:rPr>
                        <a:t>3h 50min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E8762D"/>
                          </a:solidFill>
                        </a:rPr>
                        <a:t>$124.70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" name="Image 0" descr="/Users/odinwang/Desktop/Claude/harness-design-ppt/workspace/slides/icon-arrow-up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07913"/>
            <a:ext cx="253901" cy="25390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61851" y="177701"/>
            <a:ext cx="2364358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模型升级 = 简化脚手架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381000" y="771227"/>
            <a:ext cx="419709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4.5 NEEDED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381000" y="961727"/>
            <a:ext cx="4114800" cy="1130498"/>
          </a:xfrm>
          <a:prstGeom prst="roundRect">
            <a:avLst>
              <a:gd name="adj" fmla="val 674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404813" y="961727"/>
            <a:ext cx="0" cy="1130498"/>
          </a:xfrm>
          <a:prstGeom prst="line">
            <a:avLst/>
          </a:prstGeom>
          <a:noFill/>
          <a:ln w="47625">
            <a:solidFill>
              <a:srgbClr val="95A5A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55575" y="1063228"/>
            <a:ext cx="38895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4.5 时代的 Harness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55575" y="1282303"/>
            <a:ext cx="64972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682675" y="1282303"/>
            <a:ext cx="2934081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分解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：必须拆成小块，模型无法维持长任务连贯性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555575" y="1468934"/>
            <a:ext cx="64972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82675" y="1468934"/>
            <a:ext cx="3759899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Reset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：定期清空上下文 + 结构化 handoff，防止 Context Anxiety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55575" y="1804095"/>
            <a:ext cx="64972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682675" y="1804095"/>
            <a:ext cx="2442386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 Sprint 评估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：Evaluator 在每个 sprint 后打分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381000" y="2168426"/>
            <a:ext cx="419709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4.6 SIMPLIFIED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381000" y="2358926"/>
            <a:ext cx="4114800" cy="981968"/>
          </a:xfrm>
          <a:prstGeom prst="roundRect">
            <a:avLst>
              <a:gd name="adj" fmla="val 776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4"/>
          <p:cNvSpPr/>
          <p:nvPr/>
        </p:nvSpPr>
        <p:spPr>
          <a:xfrm>
            <a:off x="404813" y="2358926"/>
            <a:ext cx="0" cy="981968"/>
          </a:xfrm>
          <a:prstGeom prst="line">
            <a:avLst/>
          </a:prstGeom>
          <a:noFill/>
          <a:ln w="47625">
            <a:solidFill>
              <a:srgbClr val="27AE60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55575" y="2460427"/>
            <a:ext cx="38895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4.6 时代的 Harness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55575" y="2679502"/>
            <a:ext cx="8910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706338" y="2679502"/>
            <a:ext cx="258143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去掉 Sprint 分解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：模型原生支持 2+ 小时连贯编码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555575" y="2866132"/>
            <a:ext cx="8910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706338" y="2866132"/>
            <a:ext cx="3369153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去掉 Context Reset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：自动 compaction 足够，无 Context Anxiety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555575" y="3052763"/>
            <a:ext cx="8910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4" name="Text 21"/>
          <p:cNvSpPr/>
          <p:nvPr/>
        </p:nvSpPr>
        <p:spPr>
          <a:xfrm>
            <a:off x="706338" y="3052763"/>
            <a:ext cx="2506903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最终评估</a:t>
            </a:r>
            <a:pPr algn="l" indent="0" marL="0">
              <a:lnSpc>
                <a:spcPts val="1170"/>
              </a:lnSpc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：Evaluator 改为构建结束后一次性评估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4648200" y="847427"/>
            <a:ext cx="4114800" cy="1244798"/>
          </a:xfrm>
          <a:prstGeom prst="roundRect">
            <a:avLst>
              <a:gd name="adj" fmla="val 6121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3"/>
          <p:cNvSpPr/>
          <p:nvPr/>
        </p:nvSpPr>
        <p:spPr>
          <a:xfrm>
            <a:off x="4800600" y="974378"/>
            <a:ext cx="388620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核心原则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4800600" y="1193453"/>
            <a:ext cx="3886200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Harness 的每个组件都编码了一个对模型能力的假设。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4800600" y="1418183"/>
            <a:ext cx="3886200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假设会过期。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4800600" y="1642914"/>
            <a:ext cx="3886200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每次新模型发布，都应该重新审视 harness——去掉不再必要的脚手架，加上新的能力边界。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4648200" y="2155627"/>
            <a:ext cx="4114800" cy="865287"/>
          </a:xfrm>
          <a:prstGeom prst="roundRect">
            <a:avLst>
              <a:gd name="adj" fmla="val 8806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8"/>
          <p:cNvSpPr/>
          <p:nvPr/>
        </p:nvSpPr>
        <p:spPr>
          <a:xfrm>
            <a:off x="4775150" y="2257127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buNone/>
            </a:pPr>
            <a:r>
              <a:rPr lang="en-US" sz="8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人类类比：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4775150" y="2448074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新人需要更多 checklist 和结对编程；</a:t>
            </a:r>
            <a:endParaRPr lang="en-US" sz="850" dirty="0"/>
          </a:p>
        </p:txBody>
      </p:sp>
      <p:sp>
        <p:nvSpPr>
          <p:cNvPr id="33" name="Text 30"/>
          <p:cNvSpPr/>
          <p:nvPr/>
        </p:nvSpPr>
        <p:spPr>
          <a:xfrm>
            <a:off x="4775150" y="2588270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老手可以简化流程，给更大自主空间。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4775150" y="2779216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400"/>
              </a:spcBef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管理 AI Agent 跟管理团队成员的逻辑完全一致。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4648200" y="3122414"/>
            <a:ext cx="4114800" cy="918716"/>
          </a:xfrm>
          <a:prstGeom prst="roundRect">
            <a:avLst>
              <a:gd name="adj" fmla="val 8294"/>
            </a:avLst>
          </a:prstGeom>
          <a:solidFill>
            <a:srgbClr val="F0FFF0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3"/>
          <p:cNvSpPr/>
          <p:nvPr/>
        </p:nvSpPr>
        <p:spPr>
          <a:xfrm>
            <a:off x="4775150" y="3223915"/>
            <a:ext cx="3938117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但 Planner 和 Evaluator 保留了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4775150" y="3442990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没有 Planner，Generator 会 under-scope</a:t>
            </a:r>
            <a:endParaRPr lang="en-US" sz="850" dirty="0"/>
          </a:p>
        </p:txBody>
      </p:sp>
      <p:sp>
        <p:nvSpPr>
          <p:cNvPr id="38" name="Text 35"/>
          <p:cNvSpPr/>
          <p:nvPr/>
        </p:nvSpPr>
        <p:spPr>
          <a:xfrm>
            <a:off x="4775150" y="3595836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没有 Evaluator，边界任务的 bug 会遗漏</a:t>
            </a:r>
            <a:endParaRPr lang="en-US" sz="850" dirty="0"/>
          </a:p>
        </p:txBody>
      </p:sp>
      <p:sp>
        <p:nvSpPr>
          <p:cNvPr id="39" name="Text 36"/>
          <p:cNvSpPr/>
          <p:nvPr/>
        </p:nvSpPr>
        <p:spPr>
          <a:xfrm>
            <a:off x="4775150" y="3786783"/>
            <a:ext cx="3938117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4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需求分析和质量把关——流程的核心从未改变</a:t>
            </a:r>
            <a:endParaRPr lang="en-US" sz="850" dirty="0"/>
          </a:p>
        </p:txBody>
      </p:sp>
      <p:sp>
        <p:nvSpPr>
          <p:cNvPr id="40" name="Text 37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8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"有趣的 harness 组合空间不会随模型进步而缩小——它会移动。"</a:t>
            </a:r>
            <a:pPr algn="l"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Prithvi Rajasekaran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77701"/>
            <a:ext cx="854964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回到核心论点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81000" y="872877"/>
            <a:ext cx="854964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400"/>
              </a:spcAft>
              <a:buNone/>
            </a:pPr>
            <a:r>
              <a:rPr lang="en-US" sz="11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传统团队的经验教训在 AI 时代依然成立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81000" y="1250603"/>
            <a:ext cx="1981200" cy="1576536"/>
          </a:xfrm>
          <a:prstGeom prst="roundRect">
            <a:avLst>
              <a:gd name="adj" fmla="val 48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6" name="Image 0" descr="/Users/odinwang/Desktop/Claude/harness-design-ppt/workspace/slides/icon-balanc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1403003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3501" y="1426815"/>
            <a:ext cx="51810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分工制衡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33400" y="1733104"/>
            <a:ext cx="1709928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传统：开发不能自己 Review 自己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33400" y="2055465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AI：Generator 不能自评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33400" y="2280196"/>
            <a:ext cx="1676400" cy="12650"/>
          </a:xfrm>
          <a:prstGeom prst="rect">
            <a:avLst/>
          </a:prstGeom>
          <a:solidFill>
            <a:srgbClr val="D0D8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533400" y="2369046"/>
            <a:ext cx="1709928" cy="28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自我评估的偏差是人性，也是 AI 性。独立评估是工程纪律的核心。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2514600" y="1250603"/>
            <a:ext cx="1981200" cy="1576536"/>
          </a:xfrm>
          <a:prstGeom prst="roundRect">
            <a:avLst>
              <a:gd name="adj" fmla="val 48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3" name="Image 1" descr="/Users/odinwang/Desktop/Claude/harness-design-ppt/workspace/slides/icon-clipboar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403003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997101" y="1426815"/>
            <a:ext cx="51810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明确标准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2667000" y="1733104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传统：QA 需要验收标准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667000" y="1906935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AI：Evaluator 需要评分维度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2667000" y="2131665"/>
            <a:ext cx="1676400" cy="12650"/>
          </a:xfrm>
          <a:prstGeom prst="rect">
            <a:avLst/>
          </a:prstGeom>
          <a:solidFill>
            <a:srgbClr val="D0D8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4"/>
          <p:cNvSpPr/>
          <p:nvPr/>
        </p:nvSpPr>
        <p:spPr>
          <a:xfrm>
            <a:off x="2667000" y="2220516"/>
            <a:ext cx="1709928" cy="420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"看着还行"不是标准。无论评估者是人还是 Agent，都需要具体可度量的 criteria。</a:t>
            </a:r>
            <a:endParaRPr lang="en-US" sz="850" dirty="0"/>
          </a:p>
        </p:txBody>
      </p:sp>
      <p:sp>
        <p:nvSpPr>
          <p:cNvPr id="19" name="Text 15"/>
          <p:cNvSpPr/>
          <p:nvPr/>
        </p:nvSpPr>
        <p:spPr>
          <a:xfrm>
            <a:off x="4648200" y="1250603"/>
            <a:ext cx="1981200" cy="1576536"/>
          </a:xfrm>
          <a:prstGeom prst="roundRect">
            <a:avLst>
              <a:gd name="adj" fmla="val 48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20" name="Image 2" descr="/Users/odinwang/Desktop/Claude/harness-design-ppt/workspace/slides/icon-cog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403003"/>
            <a:ext cx="228600" cy="2286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130701" y="1426815"/>
            <a:ext cx="51810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增量构建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4800600" y="1733104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传统：Sprint 分解降低风险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4800600" y="1906935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AI：Agent 也需要增量构建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4800600" y="2131665"/>
            <a:ext cx="1676400" cy="12650"/>
          </a:xfrm>
          <a:prstGeom prst="rect">
            <a:avLst/>
          </a:prstGeom>
          <a:solidFill>
            <a:srgbClr val="D0D8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0"/>
          <p:cNvSpPr/>
          <p:nvPr/>
        </p:nvSpPr>
        <p:spPr>
          <a:xfrm>
            <a:off x="4800600" y="2220516"/>
            <a:ext cx="1709928" cy="4205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一次性做完所有事的诱惑很大，但分阶段交付、分阶段验证永远更可靠。</a:t>
            </a:r>
            <a:endParaRPr lang="en-US" sz="850" dirty="0"/>
          </a:p>
        </p:txBody>
      </p:sp>
      <p:sp>
        <p:nvSpPr>
          <p:cNvPr id="26" name="Text 21"/>
          <p:cNvSpPr/>
          <p:nvPr/>
        </p:nvSpPr>
        <p:spPr>
          <a:xfrm>
            <a:off x="6781800" y="1250603"/>
            <a:ext cx="1981200" cy="1576536"/>
          </a:xfrm>
          <a:prstGeom prst="roundRect">
            <a:avLst>
              <a:gd name="adj" fmla="val 48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27" name="Image 3" descr="/Users/odinwang/Desktop/Claude/harness-design-ppt/workspace/slides/icon-arrow-up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200" y="1403003"/>
            <a:ext cx="228600" cy="22860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7264301" y="1426815"/>
            <a:ext cx="64759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按能力调整</a:t>
            </a:r>
            <a:endParaRPr lang="en-US" sz="1000" dirty="0"/>
          </a:p>
        </p:txBody>
      </p:sp>
      <p:sp>
        <p:nvSpPr>
          <p:cNvPr id="29" name="Text 23"/>
          <p:cNvSpPr/>
          <p:nvPr/>
        </p:nvSpPr>
        <p:spPr>
          <a:xfrm>
            <a:off x="6934200" y="1733104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传统：新人需要更多 Checklist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6934200" y="1906935"/>
            <a:ext cx="1709928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AI：弱模型需要更多 Harness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6934200" y="2131665"/>
            <a:ext cx="1676400" cy="12650"/>
          </a:xfrm>
          <a:prstGeom prst="rect">
            <a:avLst/>
          </a:prstGeom>
          <a:solidFill>
            <a:srgbClr val="D0D8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26"/>
          <p:cNvSpPr/>
          <p:nvPr/>
        </p:nvSpPr>
        <p:spPr>
          <a:xfrm>
            <a:off x="6934200" y="2220516"/>
            <a:ext cx="1709928" cy="28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管理 Agent 跟管理团队成员一样——根据能力水平调整管控力度。</a:t>
            </a:r>
            <a:endParaRPr lang="en-US" sz="850" dirty="0"/>
          </a:p>
        </p:txBody>
      </p:sp>
      <p:sp>
        <p:nvSpPr>
          <p:cNvPr id="33" name="Text 27"/>
          <p:cNvSpPr/>
          <p:nvPr/>
        </p:nvSpPr>
        <p:spPr>
          <a:xfrm>
            <a:off x="381000" y="3004840"/>
            <a:ext cx="8382000" cy="796677"/>
          </a:xfrm>
          <a:prstGeom prst="roundRect">
            <a:avLst>
              <a:gd name="adj" fmla="val 12753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28"/>
          <p:cNvSpPr/>
          <p:nvPr/>
        </p:nvSpPr>
        <p:spPr>
          <a:xfrm>
            <a:off x="556159" y="3182541"/>
            <a:ext cx="8031682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流程是人类智慧的结晶，AI 是最好的执行者</a:t>
            </a:r>
            <a:endParaRPr lang="en-US" sz="1400" dirty="0"/>
          </a:p>
        </p:txBody>
      </p:sp>
      <p:sp>
        <p:nvSpPr>
          <p:cNvPr id="35" name="Text 29"/>
          <p:cNvSpPr/>
          <p:nvPr/>
        </p:nvSpPr>
        <p:spPr>
          <a:xfrm>
            <a:off x="556159" y="3480941"/>
            <a:ext cx="803168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stays. Players change. Outcomes scale.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77701"/>
            <a:ext cx="854964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个核心 Takeaway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81000" y="872877"/>
            <a:ext cx="2675483" cy="3683347"/>
          </a:xfrm>
          <a:prstGeom prst="roundRect">
            <a:avLst>
              <a:gd name="adj" fmla="val 37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84150" y="1050578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28365" y="1143893"/>
            <a:ext cx="68464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584150" y="1533079"/>
            <a:ext cx="231456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流程不变，效率剧变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84150" y="1882229"/>
            <a:ext cx="2314566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同样的 需求 → 开发 → 测试 循环。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84150" y="2127349"/>
            <a:ext cx="2314566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从"团队 2 周"变成"Agent 4 小时"。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84150" y="2410569"/>
            <a:ext cx="2314566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不需要重新培训团队或重新设计流程——AI 直接嵌入已有框架。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84150" y="3873401"/>
            <a:ext cx="2269182" cy="505123"/>
          </a:xfrm>
          <a:prstGeom prst="roundRect">
            <a:avLst>
              <a:gd name="adj" fmla="val 1005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85651" y="3974902"/>
            <a:ext cx="2107504" cy="302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核心：</a:t>
            </a:r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现在怎么做开发，引入 AI 后还是怎么做——只是每一步都快了一个数量级。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234184" y="872877"/>
            <a:ext cx="2675632" cy="3683347"/>
          </a:xfrm>
          <a:prstGeom prst="roundRect">
            <a:avLst>
              <a:gd name="adj" fmla="val 37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3437334" y="1050578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581549" y="1143893"/>
            <a:ext cx="68464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437334" y="1533079"/>
            <a:ext cx="231471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质量靠分离，不靠自律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37334" y="1882229"/>
            <a:ext cx="2314718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跟人一样不能自己评自己。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437334" y="2127349"/>
            <a:ext cx="2314718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分工制衡是</a:t>
            </a:r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工程纪律</a:t>
            </a:r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，不是 AI 的特殊需求。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437334" y="2579489"/>
            <a:ext cx="2314718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质量把关的方法论不需要重新发明，已有的最佳实践直接复用。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437334" y="3873401"/>
            <a:ext cx="2269331" cy="505123"/>
          </a:xfrm>
          <a:prstGeom prst="roundRect">
            <a:avLst>
              <a:gd name="adj" fmla="val 1005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538835" y="3974902"/>
            <a:ext cx="2107656" cy="302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核心：</a:t>
            </a:r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QA 的逻辑跟现有 QA 团队一样——独立评估、明确标准、不合格打回。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6087517" y="872877"/>
            <a:ext cx="2675483" cy="3683347"/>
          </a:xfrm>
          <a:prstGeom prst="roundRect">
            <a:avLst>
              <a:gd name="adj" fmla="val 37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290667" y="1050578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434882" y="1143893"/>
            <a:ext cx="68464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290667" y="1533079"/>
            <a:ext cx="231456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脚手架随能力演进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90667" y="1882229"/>
            <a:ext cx="2314566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好的 AI 工程不是一次性搭建。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290667" y="2127349"/>
            <a:ext cx="2314566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而是持续调整——去掉不再需要的约束，加上新的能力边界。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290667" y="2579489"/>
            <a:ext cx="2314566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3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模型每次升级，review 一次 harness 就好。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290667" y="3722340"/>
            <a:ext cx="2269182" cy="656183"/>
          </a:xfrm>
          <a:prstGeom prst="roundRect">
            <a:avLst>
              <a:gd name="adj" fmla="val 7742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6392168" y="3823841"/>
            <a:ext cx="2107504" cy="453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核心：</a:t>
            </a:r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跟管理团队成员一样——新人给 checklist，老手给自主权。AI 也是这个逻辑。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0" y="4708624"/>
            <a:ext cx="9144000" cy="434876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297180" y="4835575"/>
            <a:ext cx="85496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开发是</a:t>
            </a:r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工程问题</a:t>
            </a:r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，不是魔法。用工程方法解决工程问题。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77701"/>
            <a:ext cx="854964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成本视角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81000" y="872877"/>
            <a:ext cx="49743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COMPARISON (placeholder for table)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81000" y="3196828"/>
            <a:ext cx="49743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Retro Game Maker case study, Anthropic Engineering Blog 2026-03-24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81000" y="3336429"/>
            <a:ext cx="49743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DAW case study with Opus 4.6 updated harness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511701" y="1468636"/>
            <a:ext cx="3251299" cy="2482304"/>
          </a:xfrm>
          <a:prstGeom prst="roundRect">
            <a:avLst>
              <a:gd name="adj" fmla="val 409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714851" y="1671786"/>
            <a:ext cx="290189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趋势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714851" y="2098774"/>
            <a:ext cx="648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879902" y="2008287"/>
            <a:ext cx="777695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成本下降</a:t>
            </a:r>
            <a:pPr algn="l" indent="0" marL="0">
              <a:buNone/>
            </a:pP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 → $124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714851" y="2524125"/>
            <a:ext cx="648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79902" y="2433638"/>
            <a:ext cx="878342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时长缩短</a:t>
            </a:r>
            <a:pPr algn="l" indent="0" marL="0">
              <a:buNone/>
            </a:pP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6h → 3h 50min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714851" y="2968526"/>
            <a:ext cx="6482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879902" y="2858988"/>
            <a:ext cx="1543854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脚手架简化</a:t>
            </a:r>
            <a:pPr algn="l" indent="0" marL="0">
              <a:buNone/>
            </a:pP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+ Reset → 直接构建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714851" y="3412927"/>
            <a:ext cx="7575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890617" y="3322439"/>
            <a:ext cx="1871904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流程结构不变</a:t>
            </a:r>
            <a:pPr algn="l" indent="0" marL="0">
              <a:buNone/>
            </a:pPr>
            <a:endParaRPr lang="en-US" sz="1000" dirty="0"/>
          </a:p>
          <a:p>
            <a:pPr algn="l" indent="0" marL="0">
              <a:buNone/>
            </a:pPr>
            <a:r>
              <a:rPr lang="en-US" sz="10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 + Generator + Evaluator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0" y="4699099"/>
            <a:ext cx="9144000" cy="444401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0" y="4703862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7180" y="4835575"/>
            <a:ext cx="85496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随着模型进步，成本下降、脚手架简化——但流程结构不变。</a:t>
            </a:r>
            <a:endParaRPr lang="en-US" sz="10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81000" y="1088678"/>
          <a:ext cx="4825901" cy="2031950"/>
        </p:xfrm>
        <a:graphic>
          <a:graphicData uri="http://schemas.openxmlformats.org/drawingml/2006/table">
            <a:tbl>
              <a:tblPr/>
              <a:tblGrid>
                <a:gridCol w="1371600"/>
                <a:gridCol w="914400"/>
                <a:gridCol w="640080"/>
                <a:gridCol w="128016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Configuration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Duration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Cost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Result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Solo Agent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20 min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$9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C0392B"/>
                          </a:solidFill>
                        </a:rPr>
                        <a:t>Core broken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Harness (Opus 4.5)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6 hr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$200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7AE60"/>
                          </a:solidFill>
                        </a:rPr>
                        <a:t>Working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Harness (Opus 4.6)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3h 50min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$124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27AE60"/>
                          </a:solidFill>
                        </a:rPr>
                        <a:t>Working + Simpler</a:t>
                      </a:r>
                      <a:endParaRPr lang="en-US" sz="9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52400"/>
            <a:ext cx="8549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开发实践建议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81000" y="711101"/>
            <a:ext cx="418419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PRACTICES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1000" y="892076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04813" y="892076"/>
            <a:ext cx="0" cy="698004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5575" y="980926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1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555575" y="1100138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 SDLC 框架理解 AI 开发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555575" y="1242268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需求分析、开发、测试的流程结构完全适用于 AI Agent 系统，不需要发明新方法论。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81000" y="1640830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404813" y="1640830"/>
            <a:ext cx="0" cy="698004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55575" y="1729680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2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555575" y="1848892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生成和评估必须分离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55575" y="1991023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跟人一样无法可靠自评。独立的评估环节不是额外开销，而是质量保障的核心。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381000" y="2389584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04813" y="2389584"/>
            <a:ext cx="0" cy="698004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55575" y="2478435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3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555575" y="2597646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为 Evaluator 定义明确的评分标准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55575" y="2739777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"看着还行"不是验收标准。具体、可度量的 criteria 是 Evaluator 有效工作的前提。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381000" y="3138339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404813" y="3138339"/>
            <a:ext cx="0" cy="698004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55575" y="3227189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4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555575" y="3346400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用成本数据衡量流程 ROI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555575" y="3488531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$9 但核心不可用 vs Harness $124 可交付——流程投资的回报清晰可量化。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660850" y="711101"/>
            <a:ext cx="4184193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5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PITFALLS TO AVOID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4660850" y="892076"/>
            <a:ext cx="4102150" cy="568523"/>
          </a:xfrm>
          <a:prstGeom prst="roundRect">
            <a:avLst>
              <a:gd name="adj" fmla="val 893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4684663" y="892076"/>
            <a:ext cx="0" cy="568523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35426" y="980926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PITFALL 1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4835426" y="1100138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跳过需求分析直接让 AI 写代码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835426" y="1242268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没有 Planner 的 Generator 会 under-scope，产出功能不完整的"半成品"。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4660850" y="1511350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Shape 30"/>
          <p:cNvSpPr/>
          <p:nvPr/>
        </p:nvSpPr>
        <p:spPr>
          <a:xfrm>
            <a:off x="4684663" y="1511350"/>
            <a:ext cx="0" cy="698004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35426" y="1600200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PITFALL 2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4835426" y="1719411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让同一个 Agent 既生成又评估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835426" y="1861542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自评几乎总是过度乐观。这是 AI 的已知行为模式，用架构解决而非期望模型"更诚实"。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660850" y="2260104"/>
            <a:ext cx="4102150" cy="698004"/>
          </a:xfrm>
          <a:prstGeom prst="roundRect">
            <a:avLst>
              <a:gd name="adj" fmla="val 7278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684663" y="2260104"/>
            <a:ext cx="0" cy="698004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35426" y="2348954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PITFALL 3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4835426" y="2468166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搭建一次 Harness 后不再调整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4835426" y="2610296"/>
            <a:ext cx="3876636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模型能力在快速进步。Opus 4.5 需要的脚手架，4.6 可能已不需要。定期 review 是必要的。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660850" y="3008858"/>
            <a:ext cx="4102150" cy="568523"/>
          </a:xfrm>
          <a:prstGeom prst="roundRect">
            <a:avLst>
              <a:gd name="adj" fmla="val 893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Shape 40"/>
          <p:cNvSpPr/>
          <p:nvPr/>
        </p:nvSpPr>
        <p:spPr>
          <a:xfrm>
            <a:off x="4684663" y="3008858"/>
            <a:ext cx="0" cy="568523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35426" y="3097709"/>
            <a:ext cx="3876636" cy="106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84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7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PITFALL 4</a:t>
            </a:r>
            <a:endParaRPr lang="en-US" sz="700" dirty="0"/>
          </a:p>
        </p:txBody>
      </p:sp>
      <p:sp>
        <p:nvSpPr>
          <p:cNvPr id="44" name="Text 42"/>
          <p:cNvSpPr/>
          <p:nvPr/>
        </p:nvSpPr>
        <p:spPr>
          <a:xfrm>
            <a:off x="4835426" y="3216920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只看 Solo Agent 的输出就下结论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4835426" y="3359051"/>
            <a:ext cx="3876636" cy="12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2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 Agent 输出看着酷但经不起深入使用。完整流程才能产出可交付的质量。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Shape 45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9718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开发的可靠性来自工程纪律，而非模型本身的"聪明程度"。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" name="Image 0" descr="/Users/odinwang/Desktop/Claude/harness-design-ppt/workspace/slides/icon-boo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90500"/>
            <a:ext cx="228600" cy="228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6550" y="152400"/>
            <a:ext cx="88061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参考资源</a:t>
            </a:r>
            <a:endParaRPr lang="en-US" sz="1700" dirty="0"/>
          </a:p>
        </p:txBody>
      </p:sp>
      <p:sp>
        <p:nvSpPr>
          <p:cNvPr id="5" name="Text 2"/>
          <p:cNvSpPr/>
          <p:nvPr/>
        </p:nvSpPr>
        <p:spPr>
          <a:xfrm>
            <a:off x="381000" y="736550"/>
            <a:ext cx="4197096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SOURCES</a:t>
            </a:r>
            <a:endParaRPr lang="en-US" sz="700" dirty="0"/>
          </a:p>
        </p:txBody>
      </p:sp>
      <p:sp>
        <p:nvSpPr>
          <p:cNvPr id="6" name="Text 3"/>
          <p:cNvSpPr/>
          <p:nvPr/>
        </p:nvSpPr>
        <p:spPr>
          <a:xfrm>
            <a:off x="381000" y="908000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400050" y="908000"/>
            <a:ext cx="0" cy="575072"/>
          </a:xfrm>
          <a:prstGeom prst="line">
            <a:avLst/>
          </a:prstGeom>
          <a:noFill/>
          <a:ln w="38100">
            <a:solidFill>
              <a:srgbClr val="2E6DB4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6050" y="996851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Harness Design for Long-running Apps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46050" y="1155502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本次培训核心案例。三 Agent 架构工程实践。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546050" y="1295102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anthropic.com/engineering/harness-design-long-running-apps</a:t>
            </a:r>
            <a:endParaRPr lang="en-US" sz="650" dirty="0"/>
          </a:p>
        </p:txBody>
      </p:sp>
      <p:sp>
        <p:nvSpPr>
          <p:cNvPr id="11" name="Text 8"/>
          <p:cNvSpPr/>
          <p:nvPr/>
        </p:nvSpPr>
        <p:spPr>
          <a:xfrm>
            <a:off x="381000" y="1546473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9"/>
          <p:cNvSpPr/>
          <p:nvPr/>
        </p:nvSpPr>
        <p:spPr>
          <a:xfrm>
            <a:off x="400050" y="1546473"/>
            <a:ext cx="0" cy="575072"/>
          </a:xfrm>
          <a:prstGeom prst="line">
            <a:avLst/>
          </a:prstGeom>
          <a:noFill/>
          <a:ln w="38100">
            <a:solidFill>
              <a:srgbClr val="2E6DB4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6050" y="1635323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Effective Agents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546050" y="1793974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经典 Agent 设计指南。"从最简方案开始。"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546050" y="1933575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anthropic.com/research/building-effective-agents</a:t>
            </a:r>
            <a:endParaRPr lang="en-US" sz="650" dirty="0"/>
          </a:p>
        </p:txBody>
      </p:sp>
      <p:sp>
        <p:nvSpPr>
          <p:cNvPr id="16" name="Text 13"/>
          <p:cNvSpPr/>
          <p:nvPr/>
        </p:nvSpPr>
        <p:spPr>
          <a:xfrm>
            <a:off x="381000" y="2184946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4"/>
          <p:cNvSpPr/>
          <p:nvPr/>
        </p:nvSpPr>
        <p:spPr>
          <a:xfrm>
            <a:off x="400050" y="2184946"/>
            <a:ext cx="0" cy="575072"/>
          </a:xfrm>
          <a:prstGeom prst="line">
            <a:avLst/>
          </a:prstGeom>
          <a:noFill/>
          <a:ln w="38100">
            <a:solidFill>
              <a:srgbClr val="2E6DB4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46050" y="2273796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 Engineering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46050" y="2432447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如何管理 Agent 上下文窗口的工程博客。</a:t>
            </a:r>
            <a:endParaRPr lang="en-US" sz="750" dirty="0"/>
          </a:p>
        </p:txBody>
      </p:sp>
      <p:sp>
        <p:nvSpPr>
          <p:cNvPr id="20" name="Text 17"/>
          <p:cNvSpPr/>
          <p:nvPr/>
        </p:nvSpPr>
        <p:spPr>
          <a:xfrm>
            <a:off x="546050" y="2572048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anthropic.com/engineering/context-engineering</a:t>
            </a:r>
            <a:endParaRPr lang="en-US" sz="650" dirty="0"/>
          </a:p>
        </p:txBody>
      </p:sp>
      <p:sp>
        <p:nvSpPr>
          <p:cNvPr id="21" name="Text 18"/>
          <p:cNvSpPr/>
          <p:nvPr/>
        </p:nvSpPr>
        <p:spPr>
          <a:xfrm>
            <a:off x="4648200" y="736550"/>
            <a:ext cx="4197096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READING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4648200" y="908000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0"/>
          <p:cNvSpPr/>
          <p:nvPr/>
        </p:nvSpPr>
        <p:spPr>
          <a:xfrm>
            <a:off x="4667250" y="908000"/>
            <a:ext cx="0" cy="575072"/>
          </a:xfrm>
          <a:prstGeom prst="line">
            <a:avLst/>
          </a:prstGeom>
          <a:noFill/>
          <a:ln w="38100">
            <a:solidFill>
              <a:srgbClr val="E8762D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13250" y="996851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Vibe Physics: The AI Grad Student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4813250" y="1155502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Harvard 教授用 Claude 做物理研究的行为模式分析。</a:t>
            </a:r>
            <a:endParaRPr lang="en-US" sz="750" dirty="0"/>
          </a:p>
        </p:txBody>
      </p:sp>
      <p:sp>
        <p:nvSpPr>
          <p:cNvPr id="26" name="Text 23"/>
          <p:cNvSpPr/>
          <p:nvPr/>
        </p:nvSpPr>
        <p:spPr>
          <a:xfrm>
            <a:off x="4813250" y="1295102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anthropic.com/research/vibe-physics</a:t>
            </a:r>
            <a:endParaRPr lang="en-US" sz="650" dirty="0"/>
          </a:p>
        </p:txBody>
      </p:sp>
      <p:sp>
        <p:nvSpPr>
          <p:cNvPr id="27" name="Text 24"/>
          <p:cNvSpPr/>
          <p:nvPr/>
        </p:nvSpPr>
        <p:spPr>
          <a:xfrm>
            <a:off x="4648200" y="1546473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Shape 25"/>
          <p:cNvSpPr/>
          <p:nvPr/>
        </p:nvSpPr>
        <p:spPr>
          <a:xfrm>
            <a:off x="4667250" y="1546473"/>
            <a:ext cx="0" cy="575072"/>
          </a:xfrm>
          <a:prstGeom prst="line">
            <a:avLst/>
          </a:prstGeom>
          <a:noFill/>
          <a:ln w="38100">
            <a:solidFill>
              <a:srgbClr val="E8762D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13250" y="1635323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Long-running Claude for Scientific Computing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4813250" y="1793974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HPC 集群上运行多天 Agent 的实践指南。</a:t>
            </a:r>
            <a:endParaRPr lang="en-US" sz="750" dirty="0"/>
          </a:p>
        </p:txBody>
      </p:sp>
      <p:sp>
        <p:nvSpPr>
          <p:cNvPr id="31" name="Text 28"/>
          <p:cNvSpPr/>
          <p:nvPr/>
        </p:nvSpPr>
        <p:spPr>
          <a:xfrm>
            <a:off x="4813250" y="1933575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anthropic.com/research/long-running-Claude</a:t>
            </a:r>
            <a:endParaRPr lang="en-US" sz="650" dirty="0"/>
          </a:p>
        </p:txBody>
      </p:sp>
      <p:sp>
        <p:nvSpPr>
          <p:cNvPr id="32" name="Text 29"/>
          <p:cNvSpPr/>
          <p:nvPr/>
        </p:nvSpPr>
        <p:spPr>
          <a:xfrm>
            <a:off x="4648200" y="2184946"/>
            <a:ext cx="4114800" cy="575072"/>
          </a:xfrm>
          <a:prstGeom prst="roundRect">
            <a:avLst>
              <a:gd name="adj" fmla="val 883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9050" dist="13470" dir="2700000">
              <a:srgbClr val="000000">
                <a:alpha val="4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Shape 30"/>
          <p:cNvSpPr/>
          <p:nvPr/>
        </p:nvSpPr>
        <p:spPr>
          <a:xfrm>
            <a:off x="4667250" y="2184946"/>
            <a:ext cx="0" cy="575072"/>
          </a:xfrm>
          <a:prstGeom prst="line">
            <a:avLst/>
          </a:prstGeom>
          <a:noFill/>
          <a:ln w="38100">
            <a:solidFill>
              <a:srgbClr val="E8762D"/>
            </a:solidFill>
            <a:prstDash val="solid"/>
          </a:ln>
        </p:spPr>
      </p:sp>
      <p:sp>
        <p:nvSpPr>
          <p:cNvPr id="34" name="Text 31"/>
          <p:cNvSpPr/>
          <p:nvPr/>
        </p:nvSpPr>
        <p:spPr>
          <a:xfrm>
            <a:off x="4813250" y="2273796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 Wu: PM on the AI Exponential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4813250" y="2432447"/>
            <a:ext cx="389925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产品负责人的 AI 时代 PM 方法论。</a:t>
            </a:r>
            <a:endParaRPr lang="en-US" sz="750" dirty="0"/>
          </a:p>
        </p:txBody>
      </p:sp>
      <p:sp>
        <p:nvSpPr>
          <p:cNvPr id="36" name="Text 33"/>
          <p:cNvSpPr/>
          <p:nvPr/>
        </p:nvSpPr>
        <p:spPr>
          <a:xfrm>
            <a:off x="4813250" y="2572048"/>
            <a:ext cx="3899255" cy="99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80"/>
              </a:lnSpc>
              <a:spcBef>
                <a:spcPts val="200"/>
              </a:spcBef>
              <a:buNone/>
            </a:pPr>
            <a:r>
              <a:rPr lang="en-US" sz="6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claude.com/blog/product-management-on-the-ai-exponential</a:t>
            </a:r>
            <a:endParaRPr lang="en-US" sz="6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91067" y="1463873"/>
            <a:ext cx="3361867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Q&amp;A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191000" y="2184499"/>
            <a:ext cx="762000" cy="25301"/>
          </a:xfrm>
          <a:prstGeom prst="rect">
            <a:avLst/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891067" y="2463701"/>
            <a:ext cx="336186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3000"/>
              </a:spcAft>
              <a:buNone/>
            </a:pPr>
            <a:r>
              <a:rPr lang="en-US" sz="16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不改变开发流程，只是全面自动化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891067" y="3130451"/>
            <a:ext cx="336186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stays. Players change. Outcomes scale.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891067" y="3536752"/>
            <a:ext cx="336186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0"/>
              </a:spcBef>
              <a:buNone/>
            </a:pPr>
            <a:r>
              <a:rPr lang="en-US" sz="10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Engineering Deep Dive |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" name="Image 0" descr="/Users/odinwang/Desktop/Claude/harness-design-ppt/workspace/slides/icon-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95114"/>
            <a:ext cx="279350" cy="2793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87301" y="177701"/>
            <a:ext cx="2927705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引入 AI 开发前，你可能在想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381000" y="923627"/>
            <a:ext cx="41193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QUESTIONS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381000" y="1183928"/>
            <a:ext cx="4038600" cy="453926"/>
          </a:xfrm>
          <a:prstGeom prst="roundRect">
            <a:avLst>
              <a:gd name="adj" fmla="val 111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8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4"/>
          <p:cNvSpPr/>
          <p:nvPr/>
        </p:nvSpPr>
        <p:spPr>
          <a:xfrm>
            <a:off x="404813" y="1183928"/>
            <a:ext cx="0" cy="453926"/>
          </a:xfrm>
          <a:prstGeom prst="line">
            <a:avLst/>
          </a:prstGeom>
          <a:noFill/>
          <a:ln w="47625">
            <a:solidFill>
              <a:srgbClr val="C0392B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06326" y="1310878"/>
            <a:ext cx="370828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"引入 AI 是不是要重新设计开发流程？"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1000" y="1764804"/>
            <a:ext cx="4038600" cy="453926"/>
          </a:xfrm>
          <a:prstGeom prst="roundRect">
            <a:avLst>
              <a:gd name="adj" fmla="val 111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8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7"/>
          <p:cNvSpPr/>
          <p:nvPr/>
        </p:nvSpPr>
        <p:spPr>
          <a:xfrm>
            <a:off x="404813" y="1764804"/>
            <a:ext cx="0" cy="453926"/>
          </a:xfrm>
          <a:prstGeom prst="line">
            <a:avLst/>
          </a:prstGeom>
          <a:noFill/>
          <a:ln w="47625">
            <a:solidFill>
              <a:srgbClr val="C0392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6326" y="1891754"/>
            <a:ext cx="370828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 写的代码谁来把关质量？"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81000" y="2345680"/>
            <a:ext cx="4038600" cy="453926"/>
          </a:xfrm>
          <a:prstGeom prst="roundRect">
            <a:avLst>
              <a:gd name="adj" fmla="val 111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8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0"/>
          <p:cNvSpPr/>
          <p:nvPr/>
        </p:nvSpPr>
        <p:spPr>
          <a:xfrm>
            <a:off x="404813" y="2345680"/>
            <a:ext cx="0" cy="453926"/>
          </a:xfrm>
          <a:prstGeom prst="line">
            <a:avLst/>
          </a:prstGeom>
          <a:noFill/>
          <a:ln w="47625">
            <a:solidFill>
              <a:srgbClr val="C0392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06326" y="2472630"/>
            <a:ext cx="370828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"长时间自主运行会不会跑偏？"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381000" y="2926556"/>
            <a:ext cx="4038600" cy="453926"/>
          </a:xfrm>
          <a:prstGeom prst="roundRect">
            <a:avLst>
              <a:gd name="adj" fmla="val 111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8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3"/>
          <p:cNvSpPr/>
          <p:nvPr/>
        </p:nvSpPr>
        <p:spPr>
          <a:xfrm>
            <a:off x="404813" y="2926556"/>
            <a:ext cx="0" cy="453926"/>
          </a:xfrm>
          <a:prstGeom prst="line">
            <a:avLst/>
          </a:prstGeom>
          <a:noFill/>
          <a:ln w="47625">
            <a:solidFill>
              <a:srgbClr val="C0392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06326" y="3053507"/>
            <a:ext cx="370828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"每次模型升级都要重新适配？"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5038427" y="2023914"/>
            <a:ext cx="3410545" cy="1816001"/>
          </a:xfrm>
          <a:prstGeom prst="roundRect">
            <a:avLst>
              <a:gd name="adj" fmla="val 5595"/>
            </a:avLst>
          </a:prstGeom>
          <a:solidFill>
            <a:srgbClr val="1B2A4A"/>
          </a:solidFill>
          <a:ln/>
          <a:effectLst>
            <a:outerShdw sx="100000" sy="100000" kx="0" ky="0" algn="bl" rotWithShape="0" blurRad="95250" dist="26941" dir="2700000">
              <a:srgbClr val="000000">
                <a:alpha val="1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6"/>
          <p:cNvSpPr/>
          <p:nvPr/>
        </p:nvSpPr>
        <p:spPr>
          <a:xfrm>
            <a:off x="5366983" y="2328714"/>
            <a:ext cx="2753433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22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流程没变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5366983" y="2820739"/>
            <a:ext cx="2753433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22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执行者变了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5366983" y="3363664"/>
            <a:ext cx="275343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1200"/>
              </a:spcBef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process stays. The players change.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52400"/>
            <a:ext cx="8549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核心论点：SDLC 映射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81000" y="736550"/>
            <a:ext cx="3911650" cy="307777"/>
          </a:xfrm>
          <a:prstGeom prst="roundRect">
            <a:avLst>
              <a:gd name="adj" fmla="val 16505"/>
            </a:avLst>
          </a:prstGeom>
          <a:solidFill>
            <a:srgbClr val="2E6DB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06552" y="799951"/>
            <a:ext cx="386054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传统 SDLC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81000" y="1120527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92026" y="1206252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需求分析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492026" y="1342727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 写需求文档 (PRD)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92026" y="1517303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沟通 / 定义范围 / 2-3 天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341884" y="1774478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81000" y="1876127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92026" y="1961852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开发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92026" y="2098328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开发者按 Sprint 写代码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2026" y="2272903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逐功能实现 / Code Review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41884" y="2530078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81000" y="2631728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92026" y="2717453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测试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492026" y="2853928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 工程师验收测试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92026" y="3028504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点击测试 / Bug Report / 回归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41884" y="3285679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81000" y="3387328"/>
            <a:ext cx="3911650" cy="482501"/>
          </a:xfrm>
          <a:prstGeom prst="roundRect">
            <a:avLst>
              <a:gd name="adj" fmla="val 10528"/>
            </a:avLst>
          </a:prstGeom>
          <a:solidFill>
            <a:srgbClr val="FFFFFF"/>
          </a:solidFill>
          <a:ln w="9525">
            <a:solidFill>
              <a:srgbClr val="2E6DB4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92026" y="3473053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迭代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492026" y="3609529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修复 Bug / 下一轮 Sprint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497735" y="2566988"/>
            <a:ext cx="151349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4851350" y="736550"/>
            <a:ext cx="3911650" cy="307777"/>
          </a:xfrm>
          <a:prstGeom prst="roundRect">
            <a:avLst>
              <a:gd name="adj" fmla="val 16505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876903" y="799951"/>
            <a:ext cx="386054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化 SDLC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51350" y="1120527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962376" y="1206252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需求分析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4962376" y="1342727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 Agent 生成 Spec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962376" y="1517303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1-4 句 Prompt / 完整规格 / 4.7 分钟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4812234" y="1774478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851350" y="1876127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4962376" y="1961852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开发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4962376" y="2098328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Agent 逐功能构建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962376" y="2272903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Contract / 增量构建 / 2h+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4812234" y="2530078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851350" y="2631728"/>
            <a:ext cx="3911650" cy="615851"/>
          </a:xfrm>
          <a:prstGeom prst="roundRect">
            <a:avLst>
              <a:gd name="adj" fmla="val 8249"/>
            </a:avLst>
          </a:prstGeom>
          <a:solidFill>
            <a:srgbClr val="FFFFFF"/>
          </a:solidFill>
          <a:ln w="9525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4962376" y="2717453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测试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4962376" y="2853928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 Agent 自动验收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962376" y="3028504"/>
            <a:ext cx="37633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Playwright 交互 / 打分 / Critique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4812234" y="3285679"/>
            <a:ext cx="3989883" cy="101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800"/>
              </a:lnSpc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4851350" y="3387328"/>
            <a:ext cx="3911650" cy="482501"/>
          </a:xfrm>
          <a:prstGeom prst="roundRect">
            <a:avLst>
              <a:gd name="adj" fmla="val 10528"/>
            </a:avLst>
          </a:prstGeom>
          <a:solidFill>
            <a:srgbClr val="FFFFFF"/>
          </a:solidFill>
          <a:ln w="9525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962376" y="3473053"/>
            <a:ext cx="3763390" cy="123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7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4: 迭代</a:t>
            </a:r>
            <a:endParaRPr lang="en-US" sz="700" dirty="0"/>
          </a:p>
        </p:txBody>
      </p:sp>
      <p:sp>
        <p:nvSpPr>
          <p:cNvPr id="44" name="Text 42"/>
          <p:cNvSpPr/>
          <p:nvPr/>
        </p:nvSpPr>
        <p:spPr>
          <a:xfrm>
            <a:off x="4962376" y="3609529"/>
            <a:ext cx="376339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反馈循环 / 下一轮 Build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流程是人类几十年沉淀的最佳实践，AI 不需要发明新流程——它需要更高效地执行已有流程。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152400"/>
            <a:ext cx="854964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案例概览：Harness Design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81000" y="762000"/>
            <a:ext cx="2167533" cy="209550"/>
          </a:xfrm>
          <a:prstGeom prst="roundRect">
            <a:avLst>
              <a:gd name="adj" fmla="val 24242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2501" y="800100"/>
            <a:ext cx="200382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5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[官方] Anthropic Engineering Blog, 2026-03-24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381000" y="1098500"/>
            <a:ext cx="5005456" cy="355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0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Labs 工程师 Prithvi Rajasekaran 的工程博客，系统记录让 Claude 自主构建完整应用的实践。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81000" y="1504652"/>
            <a:ext cx="500545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核心探索：前端设计质量 + 长时间自主编码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81000" y="1723727"/>
            <a:ext cx="4907310" cy="596801"/>
          </a:xfrm>
          <a:prstGeom prst="roundRect">
            <a:avLst>
              <a:gd name="adj" fmla="val 12768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58701" y="1850678"/>
            <a:ext cx="464294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一句 Prompt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Planner 扩展 Spec → Generator 构建 → Evaluator 验收 → 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完整可运行应用</a:t>
            </a:r>
            <a:endParaRPr lang="en-US" sz="900" dirty="0"/>
          </a:p>
        </p:txBody>
      </p:sp>
      <p:pic>
        <p:nvPicPr>
          <p:cNvPr id="10" name="Image 0" descr="/Users/odinwang/Desktop/Claude/harness-design-ppt/workspace/slides/qr-articl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422029"/>
            <a:ext cx="558701" cy="558701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041202" y="2544217"/>
            <a:ext cx="1380664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扫码阅读原文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anthropic.com/engineering/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harness-design-long-running-apps</a:t>
            </a:r>
            <a:endParaRPr lang="en-US" sz="700" dirty="0"/>
          </a:p>
        </p:txBody>
      </p:sp>
      <p:sp>
        <p:nvSpPr>
          <p:cNvPr id="12" name="Text 9"/>
          <p:cNvSpPr/>
          <p:nvPr/>
        </p:nvSpPr>
        <p:spPr>
          <a:xfrm>
            <a:off x="5491460" y="762000"/>
            <a:ext cx="3271540" cy="742652"/>
          </a:xfrm>
          <a:prstGeom prst="roundRect">
            <a:avLst>
              <a:gd name="adj" fmla="val 10261"/>
            </a:avLst>
          </a:prstGeom>
          <a:solidFill>
            <a:srgbClr val="FFFFFF"/>
          </a:solidFill>
          <a:ln w="9525">
            <a:solidFill>
              <a:srgbClr val="D0D8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5597950" y="873026"/>
            <a:ext cx="305856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句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5597950" y="1250752"/>
            <a:ext cx="305856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用户输入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5491460" y="1606153"/>
            <a:ext cx="3271540" cy="685502"/>
          </a:xfrm>
          <a:prstGeom prst="roundRect">
            <a:avLst>
              <a:gd name="adj" fmla="val 11116"/>
            </a:avLst>
          </a:prstGeom>
          <a:solidFill>
            <a:srgbClr val="FFFFFF"/>
          </a:solidFill>
          <a:ln w="9525">
            <a:solidFill>
              <a:srgbClr val="D0D8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3"/>
          <p:cNvSpPr/>
          <p:nvPr/>
        </p:nvSpPr>
        <p:spPr>
          <a:xfrm>
            <a:off x="5597950" y="1717179"/>
            <a:ext cx="305856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~4h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5597950" y="2037755"/>
            <a:ext cx="305856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自主构建时长</a:t>
            </a:r>
            <a:endParaRPr lang="en-US" sz="800" dirty="0"/>
          </a:p>
        </p:txBody>
      </p:sp>
      <p:sp>
        <p:nvSpPr>
          <p:cNvPr id="18" name="Text 15"/>
          <p:cNvSpPr/>
          <p:nvPr/>
        </p:nvSpPr>
        <p:spPr>
          <a:xfrm>
            <a:off x="5491460" y="2393156"/>
            <a:ext cx="3271540" cy="685502"/>
          </a:xfrm>
          <a:prstGeom prst="roundRect">
            <a:avLst>
              <a:gd name="adj" fmla="val 11116"/>
            </a:avLst>
          </a:prstGeom>
          <a:solidFill>
            <a:srgbClr val="FFFFFF"/>
          </a:solidFill>
          <a:ln w="9525">
            <a:solidFill>
              <a:srgbClr val="D0D8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6"/>
          <p:cNvSpPr/>
          <p:nvPr/>
        </p:nvSpPr>
        <p:spPr>
          <a:xfrm>
            <a:off x="5597950" y="2504182"/>
            <a:ext cx="3058561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$124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5597950" y="2824758"/>
            <a:ext cx="305856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成本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30088"/>
            <a:ext cx="594866" cy="209550"/>
          </a:xfrm>
          <a:prstGeom prst="roundRect">
            <a:avLst>
              <a:gd name="adj" fmla="val 24242"/>
            </a:avLst>
          </a:prstGeom>
          <a:solidFill>
            <a:srgbClr val="2E6DB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68188"/>
            <a:ext cx="39970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02816" y="177701"/>
            <a:ext cx="286743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需求分析 — Planner Agent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81000" y="872877"/>
            <a:ext cx="245301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81000" y="1063377"/>
            <a:ext cx="2404914" cy="1577578"/>
          </a:xfrm>
          <a:prstGeom prst="roundRect">
            <a:avLst>
              <a:gd name="adj" fmla="val 483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04813" y="1063377"/>
            <a:ext cx="0" cy="1577578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6326" y="1215777"/>
            <a:ext cx="204192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 写需求文档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06326" y="1466552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与客户沟通需求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06326" y="1660773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撰写 PRD / 功能列表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06326" y="185499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定义功能范围和优先级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606326" y="204921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评审和修改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06326" y="229433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耗时 2-3 天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116014" y="872877"/>
            <a:ext cx="12650" cy="3743771"/>
          </a:xfrm>
          <a:prstGeom prst="rect">
            <a:avLst/>
          </a:prstGeom>
          <a:solidFill>
            <a:srgbClr val="D0D8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458766" y="872877"/>
            <a:ext cx="245301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458766" y="1063377"/>
            <a:ext cx="2404914" cy="1577578"/>
          </a:xfrm>
          <a:prstGeom prst="roundRect">
            <a:avLst>
              <a:gd name="adj" fmla="val 483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3482578" y="1063377"/>
            <a:ext cx="0" cy="1577578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84091" y="1215777"/>
            <a:ext cx="204192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 Agent 生成完整 Spec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84091" y="1466552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用户输入 1-4 句 Prompt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3684091" y="1660773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自动扩展为完整产品规格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684091" y="185499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个功能，10 个 Sprint 计划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684091" y="204921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含 AI 特性建议和设计语言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684091" y="2294334"/>
            <a:ext cx="204192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耗时 4.7 分钟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17580" y="872877"/>
            <a:ext cx="26983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DESIGN DECISION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117580" y="1063377"/>
            <a:ext cx="2645420" cy="1250900"/>
          </a:xfrm>
          <a:prstGeom prst="roundRect">
            <a:avLst>
              <a:gd name="adj" fmla="val 6092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295281" y="1190327"/>
            <a:ext cx="2335819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 只定义"做什么"，不定义"怎么做"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295281" y="1435447"/>
            <a:ext cx="2335819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避免规格层面的技术细节错误级联到实现层。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295281" y="1849487"/>
            <a:ext cx="2335819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这跟人类 PM 的好习惯一模一样：需求文档不应该规定具体技术实现方案。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117580" y="2415778"/>
            <a:ext cx="2645420" cy="980331"/>
          </a:xfrm>
          <a:prstGeom prst="roundRect">
            <a:avLst>
              <a:gd name="adj" fmla="val 7773"/>
            </a:avLst>
          </a:prstGeom>
          <a:solidFill>
            <a:srgbClr val="FFF3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6295281" y="2542729"/>
            <a:ext cx="2335819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示例 Prompt: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295281" y="2762399"/>
            <a:ext cx="2335819" cy="506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400"/>
              </a:spcBef>
              <a:buNone/>
            </a:pPr>
            <a:r>
              <a:rPr lang="en-US" sz="950" i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"Create a 2D retro game maker with a level editor, sprite editor, entity behaviors, and playable test mode."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人类智慧的延续：</a:t>
            </a:r>
            <a:pPr algn="l"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好的需求只讲 What，不讲 How —— 无论执行者是人还是 Agent。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30088"/>
            <a:ext cx="594866" cy="209550"/>
          </a:xfrm>
          <a:prstGeom prst="roundRect">
            <a:avLst>
              <a:gd name="adj" fmla="val 24242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68188"/>
            <a:ext cx="39970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02816" y="177701"/>
            <a:ext cx="2660225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开发 — Generator Agent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81000" y="872877"/>
            <a:ext cx="41453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81000" y="1063377"/>
            <a:ext cx="4064050" cy="1163836"/>
          </a:xfrm>
          <a:prstGeom prst="roundRect">
            <a:avLst>
              <a:gd name="adj" fmla="val 654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04813" y="1063377"/>
            <a:ext cx="0" cy="1163836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6326" y="1215777"/>
            <a:ext cx="373424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结构化增量构建，不是"一次性甩代码"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06326" y="1466552"/>
            <a:ext cx="3734244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按 Sprint 逐功能实现，每个 Sprint 前与 Evaluator 谈判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"Sprint Contract"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（完成标准）。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06326" y="1880592"/>
            <a:ext cx="3734244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6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跟人类团队的 Sprint 节奏完全一致。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81000" y="2328714"/>
            <a:ext cx="41453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STACK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1000" y="2544514"/>
            <a:ext cx="468362" cy="190500"/>
          </a:xfrm>
          <a:prstGeom prst="roundRect">
            <a:avLst>
              <a:gd name="adj" fmla="val 2666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82501" y="2582614"/>
            <a:ext cx="27066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87462" y="2544514"/>
            <a:ext cx="376238" cy="190500"/>
          </a:xfrm>
          <a:prstGeom prst="roundRect">
            <a:avLst>
              <a:gd name="adj" fmla="val 2666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88963" y="2582614"/>
            <a:ext cx="17670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301800" y="2544514"/>
            <a:ext cx="564207" cy="190500"/>
          </a:xfrm>
          <a:prstGeom prst="roundRect">
            <a:avLst>
              <a:gd name="adj" fmla="val 2666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403300" y="2582614"/>
            <a:ext cx="36843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FastAPI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1904107" y="2544514"/>
            <a:ext cx="1151186" cy="190500"/>
          </a:xfrm>
          <a:prstGeom prst="roundRect">
            <a:avLst>
              <a:gd name="adj" fmla="val 2666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2005608" y="2582614"/>
            <a:ext cx="96714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SQLite / PostgreSQL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093393" y="2544514"/>
            <a:ext cx="332780" cy="190500"/>
          </a:xfrm>
          <a:prstGeom prst="roundRect">
            <a:avLst>
              <a:gd name="adj" fmla="val 26667"/>
            </a:avLst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3194893" y="2582614"/>
            <a:ext cx="13237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81000" y="2887266"/>
            <a:ext cx="4064050" cy="1138238"/>
          </a:xfrm>
          <a:prstGeom prst="roundRect">
            <a:avLst>
              <a:gd name="adj" fmla="val 6695"/>
            </a:avLst>
          </a:prstGeom>
          <a:solidFill>
            <a:srgbClr val="FFF3E6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58701" y="3039666"/>
            <a:ext cx="3782821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Opus 4.6 的能力跃升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58701" y="3290441"/>
            <a:ext cx="3782821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保持 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2+ 小时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连贯编码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58701" y="3484662"/>
            <a:ext cx="3782821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不再需要 Sprint 分解（模型原生支持长任务）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58701" y="3678882"/>
            <a:ext cx="3782821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不再有 Context Anxiety（上下文焦虑）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698950" y="872877"/>
            <a:ext cx="41453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WORKFLOW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698950" y="1063377"/>
            <a:ext cx="4064050" cy="894308"/>
          </a:xfrm>
          <a:prstGeom prst="roundRect">
            <a:avLst>
              <a:gd name="adj" fmla="val 8521"/>
            </a:avLst>
          </a:prstGeom>
          <a:solidFill>
            <a:srgbClr val="FFFFFF"/>
          </a:solidFill>
          <a:ln w="19050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870400" y="1209377"/>
            <a:ext cx="379557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Sprint Contract 谈判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70400" y="1441103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提出构建计划 + 验收标准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70400" y="1626394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 审查并确认"完成=什么"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658310" y="2033885"/>
            <a:ext cx="414533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4698950" y="2243435"/>
            <a:ext cx="4064050" cy="894308"/>
          </a:xfrm>
          <a:prstGeom prst="roundRect">
            <a:avLst>
              <a:gd name="adj" fmla="val 8521"/>
            </a:avLst>
          </a:prstGeom>
          <a:solidFill>
            <a:srgbClr val="FFFFFF"/>
          </a:solidFill>
          <a:ln w="19050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870400" y="2389436"/>
            <a:ext cx="379557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功能实现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70400" y="2621161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按合约逐一构建功能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870400" y="2806452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 Git 做版本控制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658310" y="3213943"/>
            <a:ext cx="4145331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698950" y="3423493"/>
            <a:ext cx="4064050" cy="894308"/>
          </a:xfrm>
          <a:prstGeom prst="roundRect">
            <a:avLst>
              <a:gd name="adj" fmla="val 8521"/>
            </a:avLst>
          </a:prstGeom>
          <a:solidFill>
            <a:srgbClr val="FFFFFF"/>
          </a:solidFill>
          <a:ln w="19050">
            <a:solidFill>
              <a:srgbClr val="E8762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0" name="Text 38"/>
          <p:cNvSpPr/>
          <p:nvPr/>
        </p:nvSpPr>
        <p:spPr>
          <a:xfrm>
            <a:off x="4870400" y="3569494"/>
            <a:ext cx="379557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E876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自检 + 交付 QA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870400" y="3801219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 自评后交给 Evaluator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870400" y="3986510"/>
            <a:ext cx="379557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如未通过，回到步骤 2 修复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4" name="Shape 42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这不是魔法：</a:t>
            </a:r>
            <a:pPr algn="l"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跟你的开发团队做的事一模一样——计划、实现、提交 Review。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81000" y="230088"/>
            <a:ext cx="594866" cy="209550"/>
          </a:xfrm>
          <a:prstGeom prst="roundRect">
            <a:avLst>
              <a:gd name="adj" fmla="val 24242"/>
            </a:avLst>
          </a:prstGeom>
          <a:solidFill>
            <a:srgbClr val="27AE6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82501" y="268188"/>
            <a:ext cx="39970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102816" y="177701"/>
            <a:ext cx="260846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测试 — Evaluator Agent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381000" y="771227"/>
            <a:ext cx="46168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EVALUATOR WORKS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81000" y="961727"/>
            <a:ext cx="4526310" cy="1232148"/>
          </a:xfrm>
          <a:prstGeom prst="roundRect">
            <a:avLst>
              <a:gd name="adj" fmla="val 618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04813" y="961727"/>
            <a:ext cx="0" cy="1232148"/>
          </a:xfrm>
          <a:prstGeom prst="line">
            <a:avLst/>
          </a:prstGeom>
          <a:noFill/>
          <a:ln w="47625">
            <a:solidFill>
              <a:srgbClr val="27AE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6326" y="1114127"/>
            <a:ext cx="420574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像真实用户一样测试应用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06326" y="1333202"/>
            <a:ext cx="4205749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通过 </a:t>
            </a:r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Playwright MCP</a:t>
            </a:r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实际操作应用：导航页面、点击按钮、填写表单、截图记录。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6326" y="1681014"/>
            <a:ext cx="420574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4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然后对每个 Sprint Contract 条目逐一验收，打分 + 写详细 Critique。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06326" y="1880295"/>
            <a:ext cx="420574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4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3 的关卡编辑器一项就有 </a:t>
            </a:r>
            <a:pPr algn="l" indent="0" marL="0">
              <a:lnSpc>
                <a:spcPts val="1170"/>
              </a:lnSpc>
              <a:spcBef>
                <a:spcPts val="400"/>
              </a:spcBef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个验收标准</a:t>
            </a:r>
            <a:pPr algn="l" indent="0" marL="0">
              <a:lnSpc>
                <a:spcPts val="1170"/>
              </a:lnSpc>
              <a:spcBef>
                <a:spcPts val="4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81000" y="2270075"/>
            <a:ext cx="461683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BUGS CAUGHT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81000" y="2460575"/>
            <a:ext cx="4526310" cy="518071"/>
          </a:xfrm>
          <a:prstGeom prst="roundRect">
            <a:avLst>
              <a:gd name="adj" fmla="val 9806"/>
            </a:avLst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00050" y="2460575"/>
            <a:ext cx="0" cy="518071"/>
          </a:xfrm>
          <a:prstGeom prst="line">
            <a:avLst/>
          </a:prstGeom>
          <a:noFill/>
          <a:ln w="3810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0601" y="2536775"/>
            <a:ext cx="4370912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矩形填充工具应能点击拖动填满区域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20601" y="2658666"/>
            <a:ext cx="4370912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 — 只在起止点放置了 tile，没有填满区域。fillRectangle 函数存在但 mouseUp 时未正确触发。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81000" y="3016746"/>
            <a:ext cx="4526310" cy="396180"/>
          </a:xfrm>
          <a:prstGeom prst="roundRect">
            <a:avLst>
              <a:gd name="adj" fmla="val 12822"/>
            </a:avLst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00050" y="3016746"/>
            <a:ext cx="0" cy="396180"/>
          </a:xfrm>
          <a:prstGeom prst="line">
            <a:avLst/>
          </a:prstGeom>
          <a:noFill/>
          <a:ln w="381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20601" y="3092946"/>
            <a:ext cx="4370912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用户可以选中并删除实体生成点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20601" y="3214836"/>
            <a:ext cx="4370912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 — 删除需要同时设置 selection 和 selectedEntityId，但点击实体只设了后者。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81000" y="3451027"/>
            <a:ext cx="4526310" cy="518071"/>
          </a:xfrm>
          <a:prstGeom prst="roundRect">
            <a:avLst>
              <a:gd name="adj" fmla="val 9806"/>
            </a:avLst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00050" y="3451027"/>
            <a:ext cx="0" cy="518071"/>
          </a:xfrm>
          <a:prstGeom prst="line">
            <a:avLst/>
          </a:prstGeom>
          <a:noFill/>
          <a:ln w="381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20601" y="3527227"/>
            <a:ext cx="4370912" cy="121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用户可通过 API 重排动画帧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20601" y="3649117"/>
            <a:ext cx="4370912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60"/>
              </a:lnSpc>
              <a:buNone/>
            </a:pPr>
            <a:r>
              <a:rPr lang="en-US" sz="800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 — PUT /frames/reorder 路由定义在 /{frame_id} 后面，FastAPI 把 "reorder" 当 frame_id 解析，返回 422。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059710" y="771227"/>
            <a:ext cx="377735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QA vs AI QA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059710" y="961727"/>
            <a:ext cx="3703290" cy="1168598"/>
          </a:xfrm>
          <a:prstGeom prst="roundRect">
            <a:avLst>
              <a:gd name="adj" fmla="val 65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Shape 26"/>
          <p:cNvSpPr/>
          <p:nvPr/>
        </p:nvSpPr>
        <p:spPr>
          <a:xfrm>
            <a:off x="5083522" y="961727"/>
            <a:ext cx="0" cy="1168598"/>
          </a:xfrm>
          <a:prstGeom prst="line">
            <a:avLst/>
          </a:prstGeom>
          <a:noFill/>
          <a:ln w="47625">
            <a:solidFill>
              <a:srgbClr val="2E6DB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85036" y="1114127"/>
            <a:ext cx="336626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 QA 工程师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285036" y="1333202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手动点击测试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285036" y="1494383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写 Bug Report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285036" y="1655564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按验收标准逐条检查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285036" y="1816745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回归测试已修复的问题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059710" y="2193727"/>
            <a:ext cx="3703290" cy="1130498"/>
          </a:xfrm>
          <a:prstGeom prst="roundRect">
            <a:avLst>
              <a:gd name="adj" fmla="val 674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Shape 33"/>
          <p:cNvSpPr/>
          <p:nvPr/>
        </p:nvSpPr>
        <p:spPr>
          <a:xfrm>
            <a:off x="5083522" y="2193727"/>
            <a:ext cx="0" cy="1130498"/>
          </a:xfrm>
          <a:prstGeom prst="line">
            <a:avLst/>
          </a:prstGeom>
          <a:noFill/>
          <a:ln w="47625">
            <a:solidFill>
              <a:srgbClr val="27AE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285036" y="2346127"/>
            <a:ext cx="336626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 Agent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285036" y="2527102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Playwright 自动交互测试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285036" y="2688282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生成结构化 Critique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285036" y="2849463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按 Sprint Contract 逐条验收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285036" y="3010644"/>
            <a:ext cx="3366269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发现不合格则退回修复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059710" y="3387626"/>
            <a:ext cx="3703290" cy="800993"/>
          </a:xfrm>
          <a:prstGeom prst="roundRect">
            <a:avLst>
              <a:gd name="adj" fmla="val 9513"/>
            </a:avLst>
          </a:prstGeom>
          <a:solidFill>
            <a:srgbClr val="F0FFF0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5203932" y="3552676"/>
            <a:ext cx="3414846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同样的逻辑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203932" y="3713857"/>
            <a:ext cx="3414846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不只看"能不能跑"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203932" y="3875038"/>
            <a:ext cx="3414846" cy="1485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17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而是按标准逐条验收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 QA 的经验完全适用：</a:t>
            </a:r>
            <a:pPr algn="l"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明确验收标准、独立验证、详细记录。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" name="Image 0" descr="/Users/odinwang/Desktop/Claude/harness-design-ppt/workspace/slides/icon-brai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95114"/>
            <a:ext cx="279350" cy="27935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87301" y="177701"/>
            <a:ext cx="445622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核心发现：Agent 无法可靠评估自己的工作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381000" y="1481286"/>
            <a:ext cx="3999607" cy="1923604"/>
          </a:xfrm>
          <a:prstGeom prst="roundRect">
            <a:avLst>
              <a:gd name="adj" fmla="val 5282"/>
            </a:avLst>
          </a:prstGeom>
          <a:solidFill>
            <a:srgbClr val="FFFFFF"/>
          </a:solidFill>
          <a:ln w="19050">
            <a:solidFill>
              <a:srgbClr val="C0392B"/>
            </a:solidFill>
          </a:ln>
          <a:effectLst>
            <a:outerShdw sx="100000" sy="100000" kx="0" ky="0" algn="bl" rotWithShape="0" blurRad="76200" dist="26941" dir="2700000">
              <a:srgbClr val="000000">
                <a:alpha val="8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653951" y="1754237"/>
            <a:ext cx="352278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问题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53951" y="2141488"/>
            <a:ext cx="35227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让 Generator 评估自己的作品时，它</a:t>
            </a:r>
            <a:pPr algn="l" indent="0" marL="0">
              <a:lnSpc>
                <a:spcPts val="165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几乎总是自信地赞美</a:t>
            </a:r>
            <a:pPr algn="l" indent="0" marL="0">
              <a:lnSpc>
                <a:spcPts val="165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——即使质量平庸。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53951" y="2662089"/>
            <a:ext cx="35227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在设计任务上尤其严重：没有二元通过/失败，agent 可靠地给自己打高分。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81000" y="3608040"/>
            <a:ext cx="3999607" cy="774502"/>
          </a:xfrm>
          <a:prstGeom prst="roundRect">
            <a:avLst>
              <a:gd name="adj" fmla="val 9839"/>
            </a:avLst>
          </a:prstGeom>
          <a:solidFill>
            <a:srgbClr val="FFF3E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7"/>
          <p:cNvSpPr/>
          <p:nvPr/>
        </p:nvSpPr>
        <p:spPr>
          <a:xfrm>
            <a:off x="404813" y="3608040"/>
            <a:ext cx="0" cy="774502"/>
          </a:xfrm>
          <a:prstGeom prst="line">
            <a:avLst/>
          </a:prstGeom>
          <a:noFill/>
          <a:ln w="47625">
            <a:solidFill>
              <a:srgbClr val="E8762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6326" y="3785741"/>
            <a:ext cx="3668512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类比：</a:t>
            </a:r>
            <a:pPr algn="l" indent="0" marL="0">
              <a:lnSpc>
                <a:spcPts val="165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这就像让开发者自己给自己做 Code Review —— 你知道结果会是什么。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634508" y="923627"/>
            <a:ext cx="421106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SEPARATE GENERATION FROM EVALUATION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634508" y="1139428"/>
            <a:ext cx="4128492" cy="1214438"/>
          </a:xfrm>
          <a:prstGeom prst="roundRect">
            <a:avLst>
              <a:gd name="adj" fmla="val 836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1"/>
          <p:cNvSpPr/>
          <p:nvPr/>
        </p:nvSpPr>
        <p:spPr>
          <a:xfrm>
            <a:off x="4837658" y="1317129"/>
            <a:ext cx="379663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GAN 式对抗架构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837658" y="1593354"/>
            <a:ext cx="3796635" cy="168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就像传统团队里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开发和 QA 是不同的人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4837658" y="1813024"/>
            <a:ext cx="3796635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调教独立 Evaluator 变得严格苛刻，比让 Generator 自我批评</a:t>
            </a:r>
            <a:pPr algn="l" indent="0" marL="0">
              <a:lnSpc>
                <a:spcPts val="133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容易得多</a:t>
            </a:r>
            <a:pPr algn="l" indent="0" marL="0">
              <a:lnSpc>
                <a:spcPts val="133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634508" y="2480816"/>
            <a:ext cx="4128492" cy="882253"/>
          </a:xfrm>
          <a:prstGeom prst="roundRect">
            <a:avLst>
              <a:gd name="adj" fmla="val 11516"/>
            </a:avLst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5"/>
          <p:cNvSpPr/>
          <p:nvPr/>
        </p:nvSpPr>
        <p:spPr>
          <a:xfrm>
            <a:off x="4812209" y="2658517"/>
            <a:ext cx="962323" cy="526852"/>
          </a:xfrm>
          <a:prstGeom prst="roundRect">
            <a:avLst>
              <a:gd name="adj" fmla="val 14463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6"/>
          <p:cNvSpPr/>
          <p:nvPr/>
        </p:nvSpPr>
        <p:spPr>
          <a:xfrm>
            <a:off x="4983840" y="2760018"/>
            <a:ext cx="61906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4983840" y="2902893"/>
            <a:ext cx="61906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生成代码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5901482" y="2802880"/>
            <a:ext cx="207365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6231731" y="2658517"/>
            <a:ext cx="934045" cy="526852"/>
          </a:xfrm>
          <a:prstGeom prst="roundRect">
            <a:avLst>
              <a:gd name="adj" fmla="val 14463"/>
            </a:avLst>
          </a:prstGeom>
          <a:solidFill>
            <a:srgbClr val="2E6DB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0"/>
          <p:cNvSpPr/>
          <p:nvPr/>
        </p:nvSpPr>
        <p:spPr>
          <a:xfrm>
            <a:off x="6403646" y="2760018"/>
            <a:ext cx="59021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Evaluator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403646" y="2902893"/>
            <a:ext cx="590217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严格评估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7292727" y="2802880"/>
            <a:ext cx="207365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7622977" y="2658517"/>
            <a:ext cx="962323" cy="526852"/>
          </a:xfrm>
          <a:prstGeom prst="roundRect">
            <a:avLst>
              <a:gd name="adj" fmla="val 14463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4"/>
          <p:cNvSpPr/>
          <p:nvPr/>
        </p:nvSpPr>
        <p:spPr>
          <a:xfrm>
            <a:off x="7794608" y="2760018"/>
            <a:ext cx="61906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7794608" y="2902893"/>
            <a:ext cx="61906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迭代改进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4634508" y="3490020"/>
            <a:ext cx="4128492" cy="994767"/>
          </a:xfrm>
          <a:prstGeom prst="roundRect">
            <a:avLst>
              <a:gd name="adj" fmla="val 10213"/>
            </a:avLst>
          </a:prstGeom>
          <a:solidFill>
            <a:srgbClr val="F0FFF0"/>
          </a:solidFill>
          <a:ln/>
          <a:effectLst>
            <a:outerShdw sx="100000" sy="100000" kx="0" ky="0" algn="bl" rotWithShape="0" blurRad="38100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7"/>
          <p:cNvSpPr/>
          <p:nvPr/>
        </p:nvSpPr>
        <p:spPr>
          <a:xfrm>
            <a:off x="4837658" y="3667720"/>
            <a:ext cx="379663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这不是 AI 的特殊需求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4837658" y="3943945"/>
            <a:ext cx="3796635" cy="337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分工制衡是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工程纪律</a:t>
            </a:r>
            <a:pPr algn="l" indent="0" marL="0">
              <a:lnSpc>
                <a:spcPts val="133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。Code Review、QA 独立、审计分离——人类世界早就在用这个方法。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9727"/>
          </a:xfrm>
          <a:prstGeom prst="rect">
            <a:avLst/>
          </a:prstGeom>
          <a:solidFill>
            <a:srgbClr val="1B2A4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" name="Image 0" descr="/Users/odinwang/Desktop/Claude/harness-design-ppt/workspace/slides/icon-pai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207913"/>
            <a:ext cx="253901" cy="25390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61851" y="177701"/>
            <a:ext cx="4185103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设计质量：把"好不好看"变成可打分标准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381000" y="872877"/>
            <a:ext cx="500545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EVALUATION DIMENSIONS</a:t>
            </a:r>
            <a:endParaRPr lang="en-US" sz="800" dirty="0"/>
          </a:p>
        </p:txBody>
      </p:sp>
      <p:sp>
        <p:nvSpPr>
          <p:cNvPr id="6" name="Text 3"/>
          <p:cNvSpPr/>
          <p:nvPr/>
        </p:nvSpPr>
        <p:spPr>
          <a:xfrm>
            <a:off x="381000" y="1063377"/>
            <a:ext cx="4907310" cy="753219"/>
          </a:xfrm>
          <a:prstGeom prst="roundRect">
            <a:avLst>
              <a:gd name="adj" fmla="val 1011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533400" y="1215628"/>
            <a:ext cx="891183" cy="190500"/>
          </a:xfrm>
          <a:prstGeom prst="roundRect">
            <a:avLst>
              <a:gd name="adj" fmla="val 26667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628019" y="1253728"/>
            <a:ext cx="7019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WEIGHT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1551533" y="1190327"/>
            <a:ext cx="3656064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Quality 设计质量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551533" y="1396603"/>
            <a:ext cx="3656064" cy="28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颜色、排版、布局、图像是否形成统一的情绪和视觉身份？整体感 vs 拼凑感。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381000" y="1892796"/>
            <a:ext cx="4907310" cy="753219"/>
          </a:xfrm>
          <a:prstGeom prst="roundRect">
            <a:avLst>
              <a:gd name="adj" fmla="val 1011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533400" y="2045047"/>
            <a:ext cx="891183" cy="190500"/>
          </a:xfrm>
          <a:prstGeom prst="roundRect">
            <a:avLst>
              <a:gd name="adj" fmla="val 26667"/>
            </a:avLst>
          </a:prstGeom>
          <a:solidFill>
            <a:srgbClr val="E87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0"/>
          <p:cNvSpPr/>
          <p:nvPr/>
        </p:nvSpPr>
        <p:spPr>
          <a:xfrm>
            <a:off x="628019" y="2083147"/>
            <a:ext cx="7019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WEIGHT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1551533" y="2019746"/>
            <a:ext cx="3656064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Originality 原创性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551533" y="2226022"/>
            <a:ext cx="3656064" cy="28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是否有自主创意决策？还是模板默认值 + 库组件直出？人类设计师能否看出刻意选择？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381000" y="2722215"/>
            <a:ext cx="4907310" cy="613023"/>
          </a:xfrm>
          <a:prstGeom prst="roundRect">
            <a:avLst>
              <a:gd name="adj" fmla="val 1243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4"/>
          <p:cNvSpPr/>
          <p:nvPr/>
        </p:nvSpPr>
        <p:spPr>
          <a:xfrm>
            <a:off x="533400" y="2874466"/>
            <a:ext cx="837902" cy="190500"/>
          </a:xfrm>
          <a:prstGeom prst="roundRect">
            <a:avLst>
              <a:gd name="adj" fmla="val 26667"/>
            </a:avLst>
          </a:prstGeom>
          <a:solidFill>
            <a:srgbClr val="95A5A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5"/>
          <p:cNvSpPr/>
          <p:nvPr/>
        </p:nvSpPr>
        <p:spPr>
          <a:xfrm>
            <a:off x="628552" y="2912566"/>
            <a:ext cx="64759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1498253" y="2849166"/>
            <a:ext cx="346160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工艺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498253" y="3055441"/>
            <a:ext cx="3461602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排版层次、间距一致性、色彩和谐、对比度。Claude 默认就做得不错。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381000" y="3411438"/>
            <a:ext cx="4907310" cy="613023"/>
          </a:xfrm>
          <a:prstGeom prst="roundRect">
            <a:avLst>
              <a:gd name="adj" fmla="val 1243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19"/>
          <p:cNvSpPr/>
          <p:nvPr/>
        </p:nvSpPr>
        <p:spPr>
          <a:xfrm>
            <a:off x="533400" y="3563689"/>
            <a:ext cx="837902" cy="190500"/>
          </a:xfrm>
          <a:prstGeom prst="roundRect">
            <a:avLst>
              <a:gd name="adj" fmla="val 26667"/>
            </a:avLst>
          </a:prstGeom>
          <a:solidFill>
            <a:srgbClr val="95A5A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0"/>
          <p:cNvSpPr/>
          <p:nvPr/>
        </p:nvSpPr>
        <p:spPr>
          <a:xfrm>
            <a:off x="628552" y="3601789"/>
            <a:ext cx="64759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1498253" y="3538389"/>
            <a:ext cx="3351544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Functionality 功能性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1498253" y="3744664"/>
            <a:ext cx="3351544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用户能否理解界面、找到主要操作、完成任务？Claude 默认也不差。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5491460" y="872877"/>
            <a:ext cx="333697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8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INSIGHTS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5491460" y="1063377"/>
            <a:ext cx="3271540" cy="1130647"/>
          </a:xfrm>
          <a:prstGeom prst="roundRect">
            <a:avLst>
              <a:gd name="adj" fmla="val 6740"/>
            </a:avLst>
          </a:prstGeom>
          <a:solidFill>
            <a:srgbClr val="FFFFFF"/>
          </a:solidFill>
          <a:ln w="19050">
            <a:solidFill>
              <a:srgbClr val="8E44AD"/>
            </a:solidFill>
          </a:ln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5"/>
          <p:cNvSpPr/>
          <p:nvPr/>
        </p:nvSpPr>
        <p:spPr>
          <a:xfrm>
            <a:off x="5662910" y="1234827"/>
            <a:ext cx="298721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8E44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为什么重点在前两项？</a:t>
            </a:r>
            <a:endParaRPr lang="en-US" sz="1000" dirty="0"/>
          </a:p>
        </p:txBody>
      </p:sp>
      <p:sp>
        <p:nvSpPr>
          <p:cNvPr id="29" name="Text 26"/>
          <p:cNvSpPr/>
          <p:nvPr/>
        </p:nvSpPr>
        <p:spPr>
          <a:xfrm>
            <a:off x="5662910" y="1466552"/>
            <a:ext cx="2987213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默认能写出"能用但无聊"的界面——Craft 和 Functionality 不是瓶颈。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5662910" y="1837283"/>
            <a:ext cx="2987213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设计质量和原创性</a:t>
            </a:r>
            <a:pPr algn="l" indent="0" marL="0">
              <a:lnSpc>
                <a:spcPts val="1260"/>
              </a:lnSpc>
              <a:spcBef>
                <a:spcPts val="4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才是 AI 需要被推动的方向。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5491460" y="2295525"/>
            <a:ext cx="3271540" cy="1185714"/>
          </a:xfrm>
          <a:prstGeom prst="roundRect">
            <a:avLst>
              <a:gd name="adj" fmla="val 6427"/>
            </a:avLst>
          </a:prstGeom>
          <a:solidFill>
            <a:srgbClr val="FFF5F5"/>
          </a:solidFill>
          <a:ln w="19050">
            <a:solidFill>
              <a:srgbClr val="C0392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29"/>
          <p:cNvSpPr/>
          <p:nvPr/>
        </p:nvSpPr>
        <p:spPr>
          <a:xfrm>
            <a:off x="5662910" y="2441525"/>
            <a:ext cx="298721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 Slop" 扣分项</a:t>
            </a:r>
            <a:endParaRPr lang="en-US" sz="1000" dirty="0"/>
          </a:p>
        </p:txBody>
      </p:sp>
      <p:sp>
        <p:nvSpPr>
          <p:cNvPr id="33" name="Text 30"/>
          <p:cNvSpPr/>
          <p:nvPr/>
        </p:nvSpPr>
        <p:spPr>
          <a:xfrm>
            <a:off x="5662910" y="2673251"/>
            <a:ext cx="298721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紫色渐变 + 白卡布局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5662910" y="2838748"/>
            <a:ext cx="298721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未修改的 Stock 组件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5662910" y="3004245"/>
            <a:ext cx="298721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模板化的无差别设计</a:t>
            </a:r>
            <a:endParaRPr lang="en-US" sz="850" dirty="0"/>
          </a:p>
        </p:txBody>
      </p:sp>
      <p:sp>
        <p:nvSpPr>
          <p:cNvPr id="36" name="Text 33"/>
          <p:cNvSpPr/>
          <p:nvPr/>
        </p:nvSpPr>
        <p:spPr>
          <a:xfrm>
            <a:off x="5662910" y="3169741"/>
            <a:ext cx="2987213" cy="1401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05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85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一切"看起来像 AI 生成"的模式</a:t>
            </a:r>
            <a:endParaRPr lang="en-US" sz="850" dirty="0"/>
          </a:p>
        </p:txBody>
      </p:sp>
      <p:sp>
        <p:nvSpPr>
          <p:cNvPr id="37" name="Text 34"/>
          <p:cNvSpPr/>
          <p:nvPr/>
        </p:nvSpPr>
        <p:spPr>
          <a:xfrm>
            <a:off x="5491460" y="3582739"/>
            <a:ext cx="3271540" cy="919907"/>
          </a:xfrm>
          <a:prstGeom prst="roundRect">
            <a:avLst>
              <a:gd name="adj" fmla="val 8283"/>
            </a:avLst>
          </a:prstGeom>
          <a:solidFill>
            <a:srgbClr val="FFFFFF"/>
          </a:solidFill>
          <a:ln w="19050">
            <a:solidFill>
              <a:srgbClr val="2E6DB4"/>
            </a:solidFill>
          </a:ln>
          <a:effectLst>
            <a:outerShdw sx="100000" sy="100000" kx="0" ky="0" algn="bl" rotWithShape="0" blurRad="28575" dist="13470" dir="270000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5"/>
          <p:cNvSpPr/>
          <p:nvPr/>
        </p:nvSpPr>
        <p:spPr>
          <a:xfrm>
            <a:off x="5662910" y="3754189"/>
            <a:ext cx="298721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E6DB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人类类比</a:t>
            </a:r>
            <a:endParaRPr lang="en-US" sz="1000" dirty="0"/>
          </a:p>
        </p:txBody>
      </p:sp>
      <p:sp>
        <p:nvSpPr>
          <p:cNvPr id="39" name="Text 36"/>
          <p:cNvSpPr/>
          <p:nvPr/>
        </p:nvSpPr>
        <p:spPr>
          <a:xfrm>
            <a:off x="5662910" y="3985915"/>
            <a:ext cx="2987213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跟人类设计评审一样——你需要</a:t>
            </a:r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明确的评审标准</a:t>
            </a:r>
            <a:pPr algn="l" indent="0" marL="0">
              <a:lnSpc>
                <a:spcPts val="126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900" dirty="0">
                <a:solidFill>
                  <a:srgbClr val="5A6A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，而不是"看着还行"。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0" y="4769048"/>
            <a:ext cx="9144000" cy="374452"/>
          </a:xfrm>
          <a:prstGeom prst="rect">
            <a:avLst/>
          </a:prstGeom>
          <a:solidFill>
            <a:srgbClr val="EBF0F7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8"/>
          <p:cNvSpPr/>
          <p:nvPr/>
        </p:nvSpPr>
        <p:spPr>
          <a:xfrm>
            <a:off x="0" y="4773811"/>
            <a:ext cx="9144000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381000" y="4880074"/>
            <a:ext cx="85496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5-15 轮迭代</a:t>
            </a:r>
            <a:pPr algn="l"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，每轮 Evaluator 用 Playwright 截图评分，Generator 据此优化或推翻重来。单次运行最长 4 小时。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不改变开发流程，只是全面自动化 — Harness Design</dc:title>
  <dc:subject>PptxGenJS Presentation</dc:subject>
  <dc:creator>Internal Training</dc:creator>
  <cp:lastModifiedBy>Internal Training</cp:lastModifiedBy>
  <cp:revision>1</cp:revision>
  <dcterms:created xsi:type="dcterms:W3CDTF">2026-03-27T02:32:32Z</dcterms:created>
  <dcterms:modified xsi:type="dcterms:W3CDTF">2026-03-27T02:32:32Z</dcterms:modified>
</cp:coreProperties>
</file>