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01501" cy="5143500"/>
          </a:xfrm>
          <a:prstGeom prst="rect">
            <a:avLst/>
          </a:prstGeom>
          <a:solidFill>
            <a:srgbClr val="B5482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015901" y="901601"/>
            <a:ext cx="7513421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100"/>
              </a:spcBef>
              <a:spcAft>
                <a:spcPts val="1100"/>
              </a:spcAft>
              <a:buNone/>
            </a:pPr>
            <a:r>
              <a:rPr lang="en-US" sz="11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GENAI PLAYBOOK · DEEP DIVE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15901" y="1282601"/>
            <a:ext cx="7513421" cy="1285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5060"/>
              </a:lnSpc>
              <a:spcBef>
                <a:spcPts val="1800"/>
              </a:spcBef>
              <a:buNone/>
            </a:pPr>
            <a:r>
              <a:rPr lang="en-US" sz="440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AI-Native 创业的</a:t>
            </a:r>
            <a:endParaRPr lang="en-US" sz="4400" dirty="0"/>
          </a:p>
          <a:p>
            <a:pPr algn="l" indent="0" marL="0">
              <a:lnSpc>
                <a:spcPts val="5060"/>
              </a:lnSpc>
              <a:spcBef>
                <a:spcPts val="1800"/>
              </a:spcBef>
              <a:buNone/>
            </a:pPr>
            <a:r>
              <a:rPr lang="en-US" sz="440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 个结构性失败模式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1015901" y="2872680"/>
            <a:ext cx="7513421" cy="6093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spcBef>
                <a:spcPts val="2400"/>
              </a:spcBef>
              <a:buNone/>
            </a:pPr>
            <a:r>
              <a:rPr lang="en-US" sz="16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当构建成本趋近于零，</a:t>
            </a:r>
            <a:endParaRPr lang="en-US" sz="1600" dirty="0"/>
          </a:p>
          <a:p>
            <a:pPr algn="l" indent="0" marL="0">
              <a:lnSpc>
                <a:spcPts val="2400"/>
              </a:lnSpc>
              <a:spcBef>
                <a:spcPts val="2400"/>
              </a:spcBef>
              <a:buNone/>
            </a:pPr>
            <a:r>
              <a:rPr lang="en-US" sz="16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判断力成为唯一稀缺资源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15901" y="3714899"/>
            <a:ext cx="4902398" cy="666601"/>
          </a:xfrm>
          <a:prstGeom prst="rect">
            <a:avLst/>
          </a:prstGeom>
          <a:solidFill>
            <a:srgbClr val="EDE8D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1034951" y="3714899"/>
            <a:ext cx="0" cy="666601"/>
          </a:xfrm>
          <a:prstGeom prst="line">
            <a:avLst/>
          </a:prstGeom>
          <a:noFill/>
          <a:ln w="38100">
            <a:solidFill>
              <a:srgbClr val="B89B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282601" y="3867299"/>
            <a:ext cx="449524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B89B5E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SOURCE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282601" y="4038749"/>
            <a:ext cx="4495240" cy="1903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Anthropic《The Founder's Playbook: Building an AI-Native Startup》(2026-05)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923014" y="4111675"/>
            <a:ext cx="468166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1000" dirty="0">
                <a:solidFill>
                  <a:srgbClr val="8A8A8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2026.05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01501" cy="5143500"/>
          </a:xfrm>
          <a:prstGeom prst="rect">
            <a:avLst/>
          </a:prstGeom>
          <a:solidFill>
            <a:srgbClr val="B5482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888950" y="381000"/>
            <a:ext cx="7772552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0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META-ARGUMENT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88950" y="829568"/>
            <a:ext cx="7772552" cy="594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608"/>
              </a:spcBef>
              <a:spcAft>
                <a:spcPts val="1608"/>
              </a:spcAft>
              <a:buNone/>
            </a:pPr>
            <a:r>
              <a:rPr lang="en-US" sz="240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共同元论点：约束消失后，判断力成为唯一稀缺资源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88950" y="829568"/>
            <a:ext cx="7772552" cy="365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80"/>
              </a:lnSpc>
              <a:spcAft>
                <a:spcPts val="1800"/>
              </a:spcAft>
              <a:buNone/>
            </a:pPr>
            <a:r>
              <a:rPr lang="en-US" sz="240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共同元论点：约束消失后，判断力成为唯一稀缺资源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888950" y="1628031"/>
            <a:ext cx="2438400" cy="1211163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888950" y="1647081"/>
            <a:ext cx="2438400" cy="0"/>
          </a:xfrm>
          <a:prstGeom prst="line">
            <a:avLst/>
          </a:prstGeom>
          <a:noFill/>
          <a:ln w="38100">
            <a:solidFill>
              <a:srgbClr val="B89B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41350" y="1793081"/>
            <a:ext cx="2176272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spcAft>
                <a:spcPts val="300"/>
              </a:spcAft>
              <a:buNone/>
            </a:pPr>
            <a:r>
              <a:rPr lang="en-US" sz="900" b="1" dirty="0">
                <a:solidFill>
                  <a:srgbClr val="5A5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①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41350" y="2092672"/>
            <a:ext cx="2176272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100"/>
              </a:spcBef>
              <a:spcAft>
                <a:spcPts val="1100"/>
              </a:spcAft>
              <a:buNone/>
            </a:pPr>
            <a:r>
              <a:rPr lang="en-US" sz="110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都是 AI 时代特有的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041350" y="2092672"/>
            <a:ext cx="2176272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spcAft>
                <a:spcPts val="500"/>
              </a:spcAft>
              <a:buNone/>
            </a:pPr>
            <a:r>
              <a:rPr lang="en-US" sz="900" b="1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都是 AI 时代特有的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041350" y="2392263"/>
            <a:ext cx="2176272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9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不是旧问题翻新，是技术变革引入的结构性新问题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479750" y="1628031"/>
            <a:ext cx="2438549" cy="1211163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3479750" y="1647081"/>
            <a:ext cx="2438549" cy="0"/>
          </a:xfrm>
          <a:prstGeom prst="line">
            <a:avLst/>
          </a:prstGeom>
          <a:noFill/>
          <a:ln w="38100">
            <a:solidFill>
              <a:srgbClr val="B89B5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32150" y="1793081"/>
            <a:ext cx="2176424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spcAft>
                <a:spcPts val="300"/>
              </a:spcAft>
              <a:buNone/>
            </a:pPr>
            <a:r>
              <a:rPr lang="en-US" sz="900" b="1" dirty="0">
                <a:solidFill>
                  <a:srgbClr val="5A5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②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32150" y="2092672"/>
            <a:ext cx="2176424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100"/>
              </a:spcBef>
              <a:spcAft>
                <a:spcPts val="1100"/>
              </a:spcAft>
              <a:buNone/>
            </a:pPr>
            <a:r>
              <a:rPr lang="en-US" sz="110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都指向同一元问题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632150" y="2092672"/>
            <a:ext cx="2176424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spcAft>
                <a:spcPts val="500"/>
              </a:spcAft>
              <a:buNone/>
            </a:pPr>
            <a:r>
              <a:rPr lang="en-US" sz="900" b="1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都指向同一元问题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632150" y="2392263"/>
            <a:ext cx="2176424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9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"做"变得无限容易时，"想清楚"的相对价值急剧上升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070699" y="1628031"/>
            <a:ext cx="2438400" cy="1211163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6070699" y="1647081"/>
            <a:ext cx="2438400" cy="0"/>
          </a:xfrm>
          <a:prstGeom prst="line">
            <a:avLst/>
          </a:prstGeom>
          <a:noFill/>
          <a:ln w="38100">
            <a:solidFill>
              <a:srgbClr val="B89B5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23099" y="1793081"/>
            <a:ext cx="2176272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spcAft>
                <a:spcPts val="300"/>
              </a:spcAft>
              <a:buNone/>
            </a:pPr>
            <a:r>
              <a:rPr lang="en-US" sz="900" b="1" dirty="0">
                <a:solidFill>
                  <a:srgbClr val="5A5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③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223099" y="2092672"/>
            <a:ext cx="2176272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100"/>
              </a:spcBef>
              <a:spcAft>
                <a:spcPts val="1100"/>
              </a:spcAft>
              <a:buNone/>
            </a:pPr>
            <a:r>
              <a:rPr lang="en-US" sz="110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都涉及"约束消失"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223099" y="2092672"/>
            <a:ext cx="2176272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spcAft>
                <a:spcPts val="500"/>
              </a:spcAft>
              <a:buNone/>
            </a:pPr>
            <a:r>
              <a:rPr lang="en-US" sz="900" b="1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都涉及"约束消失"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223099" y="2392263"/>
            <a:ext cx="2176272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9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成本、时间、能力约束消失后，需要新的人为约束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888950" y="3042345"/>
            <a:ext cx="7620149" cy="1621780"/>
          </a:xfrm>
          <a:prstGeom prst="rect">
            <a:avLst/>
          </a:prstGeom>
          <a:solidFill>
            <a:srgbClr val="2A2A2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4618949" y="3270945"/>
            <a:ext cx="16000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000"/>
              </a:lnSpc>
              <a:spcAft>
                <a:spcPts val="400"/>
              </a:spcAft>
              <a:buNone/>
            </a:pPr>
            <a:r>
              <a:rPr lang="en-US" sz="3000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3000" dirty="0"/>
          </a:p>
        </p:txBody>
      </p:sp>
      <p:sp>
        <p:nvSpPr>
          <p:cNvPr id="26" name="Text 24"/>
          <p:cNvSpPr/>
          <p:nvPr/>
        </p:nvSpPr>
        <p:spPr>
          <a:xfrm>
            <a:off x="2677671" y="3702695"/>
            <a:ext cx="4042559" cy="497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60"/>
              </a:lnSpc>
              <a:buNone/>
            </a:pPr>
            <a:r>
              <a:rPr lang="en-US" sz="1400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bottlenecks are no longer what you can build,</a:t>
            </a:r>
            <a:endParaRPr lang="en-US" sz="1400" dirty="0"/>
          </a:p>
          <a:p>
            <a:pPr algn="ctr" indent="0" marL="0">
              <a:lnSpc>
                <a:spcPts val="1960"/>
              </a:lnSpc>
              <a:buNone/>
            </a:pPr>
            <a:r>
              <a:rPr lang="en-US" sz="1400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but what you choose to build.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3090730" y="4302175"/>
            <a:ext cx="321659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800"/>
              </a:spcBef>
              <a:buNone/>
            </a:pPr>
            <a:r>
              <a:rPr lang="en-US" sz="850" b="1" dirty="0">
                <a:solidFill>
                  <a:srgbClr val="B89B5E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ANTHROPIC FOUNDER'S PLAYBOOK · 2026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34901" y="304800"/>
            <a:ext cx="8031682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OVERVIEW · 6 FAILURE MODES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34901" y="523875"/>
            <a:ext cx="8031682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600"/>
              </a:spcBef>
              <a:buNone/>
            </a:pPr>
            <a:r>
              <a:rPr lang="en-US" sz="220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时代特有的失败模式，首次被系统性命名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34901" y="1066800"/>
            <a:ext cx="2514600" cy="9906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658713" y="1066800"/>
            <a:ext cx="0" cy="990600"/>
          </a:xfrm>
          <a:prstGeom prst="line">
            <a:avLst/>
          </a:prstGeom>
          <a:noFill/>
          <a:ln w="47625">
            <a:solidFill>
              <a:srgbClr val="B5482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0227" y="1193750"/>
            <a:ext cx="215380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3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60227" y="1422350"/>
            <a:ext cx="2153805" cy="1824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38"/>
              </a:lnSpc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构建即验证幻觉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60227" y="1655564"/>
            <a:ext cx="2153805" cy="1541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15"/>
              </a:lnSpc>
              <a:buNone/>
            </a:pPr>
            <a:r>
              <a:rPr lang="en-US" sz="9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原型存在替代了证据本身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276451" y="1066800"/>
            <a:ext cx="2514600" cy="9906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3300264" y="1066800"/>
            <a:ext cx="0" cy="990600"/>
          </a:xfrm>
          <a:prstGeom prst="line">
            <a:avLst/>
          </a:prstGeom>
          <a:noFill/>
          <a:ln w="47625">
            <a:solidFill>
              <a:srgbClr val="B5482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501777" y="1193750"/>
            <a:ext cx="215380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3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501777" y="1422350"/>
            <a:ext cx="2153805" cy="1824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38"/>
              </a:lnSpc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Agentic 技术债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501777" y="1655564"/>
            <a:ext cx="2153805" cy="1541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15"/>
              </a:lnSpc>
              <a:buNone/>
            </a:pPr>
            <a:r>
              <a:rPr lang="en-US" sz="9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无约束→AI 决策漂移→无连贯架构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918002" y="1066800"/>
            <a:ext cx="2514600" cy="9906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5941814" y="1066800"/>
            <a:ext cx="0" cy="990600"/>
          </a:xfrm>
          <a:prstGeom prst="line">
            <a:avLst/>
          </a:prstGeom>
          <a:noFill/>
          <a:ln w="47625">
            <a:solidFill>
              <a:srgbClr val="B5482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43327" y="1193750"/>
            <a:ext cx="215380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3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143327" y="1422350"/>
            <a:ext cx="2153805" cy="1824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38"/>
              </a:lnSpc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Confirmation Bias 闭环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6143327" y="1655564"/>
            <a:ext cx="2153805" cy="1541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15"/>
              </a:lnSpc>
              <a:buNone/>
            </a:pPr>
            <a:r>
              <a:rPr lang="en-US" sz="9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 默认顺从，对冲机制消失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34901" y="2184350"/>
            <a:ext cx="2514600" cy="9906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658713" y="2184350"/>
            <a:ext cx="0" cy="990600"/>
          </a:xfrm>
          <a:prstGeom prst="line">
            <a:avLst/>
          </a:prstGeom>
          <a:noFill/>
          <a:ln w="47625">
            <a:solidFill>
              <a:srgbClr val="B5482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60227" y="2311301"/>
            <a:ext cx="215380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3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860227" y="2539901"/>
            <a:ext cx="2153805" cy="1824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38"/>
              </a:lnSpc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零摩擦 Scope Creep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860227" y="2773114"/>
            <a:ext cx="2153805" cy="1541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15"/>
              </a:lnSpc>
              <a:buNone/>
            </a:pPr>
            <a:r>
              <a:rPr lang="en-US" sz="9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工程时间制约消失，方向感丧失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276451" y="2184350"/>
            <a:ext cx="2514600" cy="9906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Shape 23"/>
          <p:cNvSpPr/>
          <p:nvPr/>
        </p:nvSpPr>
        <p:spPr>
          <a:xfrm>
            <a:off x="3300264" y="2184350"/>
            <a:ext cx="0" cy="990600"/>
          </a:xfrm>
          <a:prstGeom prst="line">
            <a:avLst/>
          </a:prstGeom>
          <a:noFill/>
          <a:ln w="47625">
            <a:solidFill>
              <a:srgbClr val="B5482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501777" y="2311301"/>
            <a:ext cx="215380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3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3501777" y="2539901"/>
            <a:ext cx="2153805" cy="1824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38"/>
              </a:lnSpc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数据护城河 + 工作流锁定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3501777" y="2773114"/>
            <a:ext cx="2153805" cy="1541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15"/>
              </a:lnSpc>
              <a:buNone/>
            </a:pPr>
            <a:r>
              <a:rPr lang="en-US" sz="9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 时代的真实防御理论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918002" y="2184350"/>
            <a:ext cx="2514600" cy="9906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Shape 28"/>
          <p:cNvSpPr/>
          <p:nvPr/>
        </p:nvSpPr>
        <p:spPr>
          <a:xfrm>
            <a:off x="5941814" y="2184350"/>
            <a:ext cx="0" cy="990600"/>
          </a:xfrm>
          <a:prstGeom prst="line">
            <a:avLst/>
          </a:prstGeom>
          <a:noFill/>
          <a:ln w="47625">
            <a:solidFill>
              <a:srgbClr val="B5482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143327" y="2311301"/>
            <a:ext cx="215380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3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143327" y="2539901"/>
            <a:ext cx="2153805" cy="1824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38"/>
              </a:lnSpc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创始人变瓶颈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6143327" y="2773114"/>
            <a:ext cx="2153805" cy="1541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15"/>
              </a:lnSpc>
              <a:buNone/>
            </a:pPr>
            <a:r>
              <a:rPr lang="en-US" sz="9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极小规模就出现的瓶颈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34901" y="3352651"/>
            <a:ext cx="7874198" cy="444401"/>
          </a:xfrm>
          <a:prstGeom prst="rect">
            <a:avLst/>
          </a:prstGeom>
          <a:solidFill>
            <a:srgbClr val="2A2A2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838051" y="3479602"/>
            <a:ext cx="429607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META</a:t>
            </a:r>
            <a:pPr algn="l" indent="0" marL="0">
              <a:buNone/>
            </a:pPr>
            <a:r>
              <a:rPr lang="en-US" sz="1050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共同特征：当"做"变得无限容易时，"想清楚"的相对价值急剧上升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34901" y="1684139"/>
            <a:ext cx="7874198" cy="0"/>
          </a:xfrm>
          <a:prstGeom prst="line">
            <a:avLst/>
          </a:prstGeom>
          <a:noFill/>
          <a:ln w="9525">
            <a:solidFill>
              <a:srgbClr val="C8C0A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34901" y="355550"/>
            <a:ext cx="863920" cy="711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5600"/>
              </a:lnSpc>
              <a:buNone/>
            </a:pPr>
            <a:r>
              <a:rPr lang="en-US" sz="56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1786682" y="850850"/>
            <a:ext cx="6856866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FAILURE MODE 01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786682" y="1034951"/>
            <a:ext cx="6856866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构建即验证幻觉</a:t>
            </a:r>
            <a:pPr algn="l" indent="0" marL="0">
              <a:buNone/>
            </a:pPr>
            <a:r>
              <a:rPr lang="en-US" sz="1400" i="1" dirty="0">
                <a:solidFill>
                  <a:srgbClr val="8A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Mistaking Building for Validating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634901" y="1917502"/>
            <a:ext cx="450374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9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机制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34901" y="2180927"/>
            <a:ext cx="4503741" cy="433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05"/>
              </a:lnSpc>
              <a:spcAft>
                <a:spcPts val="1000"/>
              </a:spcAft>
              <a:buNone/>
            </a:pPr>
            <a:r>
              <a:rPr lang="en-US" sz="11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过去构建有高成本，这个成本本身就是筛选器——你必须先说服自己这值得造。Agentic coding 把成本降到接近零后，这个经济约束消失了。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34901" y="2740968"/>
            <a:ext cx="4415433" cy="685502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653951" y="2740968"/>
            <a:ext cx="0" cy="685502"/>
          </a:xfrm>
          <a:prstGeom prst="line">
            <a:avLst/>
          </a:prstGeom>
          <a:noFill/>
          <a:ln w="38100">
            <a:solidFill>
              <a:srgbClr val="B5482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50702" y="2893368"/>
            <a:ext cx="4102370" cy="1903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idea → immediately build a prototype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50702" y="3083719"/>
            <a:ext cx="4102370" cy="1903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00" b="1" dirty="0">
                <a:solidFill>
                  <a:srgbClr val="B5482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treat the existence of the prototype as validation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34901" y="3578870"/>
            <a:ext cx="4415433" cy="634603"/>
          </a:xfrm>
          <a:prstGeom prst="rect">
            <a:avLst/>
          </a:prstGeom>
          <a:solidFill>
            <a:srgbClr val="2A2A2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812602" y="3705820"/>
            <a:ext cx="4141232" cy="380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8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结构性本质</a:t>
            </a:r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当构建成本趋近于零，"先验证再造"从经济理性退化为纯纪律问题。没有外部约束的纪律是脆弱的。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355134" y="1917502"/>
            <a:ext cx="3153966" cy="863203"/>
          </a:xfrm>
          <a:prstGeom prst="rect">
            <a:avLst/>
          </a:prstGeom>
          <a:solidFill>
            <a:srgbClr val="B5482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5532834" y="2044452"/>
            <a:ext cx="2854535" cy="6093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00"/>
              </a:lnSpc>
              <a:buNone/>
            </a:pPr>
            <a:r>
              <a:rPr lang="en-US" sz="2200" b="1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42%</a:t>
            </a:r>
            <a:pPr algn="l" indent="0" marL="0">
              <a:lnSpc>
                <a:spcPts val="3300"/>
              </a:lnSpc>
              <a:buNone/>
            </a:pPr>
            <a:r>
              <a:rPr lang="en-US" sz="1000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创业失败因为造了没人要的东西——AI 时代该数字"only going to climb"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355134" y="2907655"/>
            <a:ext cx="3217045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900" b="1" dirty="0">
                <a:solidFill>
                  <a:srgbClr val="5F7A5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解药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355134" y="3171081"/>
            <a:ext cx="3153966" cy="1142405"/>
          </a:xfrm>
          <a:prstGeom prst="rect">
            <a:avLst/>
          </a:prstGeom>
          <a:solidFill>
            <a:srgbClr val="EDE8D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5374184" y="3171081"/>
            <a:ext cx="0" cy="1142405"/>
          </a:xfrm>
          <a:prstGeom prst="line">
            <a:avLst/>
          </a:prstGeom>
          <a:noFill/>
          <a:ln w="38100">
            <a:solidFill>
              <a:srgbClr val="5F7A5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596384" y="3348782"/>
            <a:ext cx="2709565" cy="787003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algn="l" marL="88900" indent="-88900">
              <a:lnSpc>
                <a:spcPts val="1550"/>
              </a:lnSpc>
              <a:buSzPct val="100000"/>
              <a:buChar char="•"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把原型定位为"对话道具"而非"产品雏形"</a:t>
            </a:r>
            <a:endParaRPr lang="en-US" sz="1000" dirty="0"/>
          </a:p>
          <a:p>
            <a:pPr algn="l" marL="88900" indent="-88900">
              <a:lnSpc>
                <a:spcPts val="1550"/>
              </a:lnSpc>
              <a:buSzPct val="100000"/>
              <a:buChar char="•"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三道 exit criteria：问题真实？方案对应实际问题？信号足够 justify build？</a:t>
            </a:r>
            <a:endParaRPr lang="en-US" sz="1000" dirty="0"/>
          </a:p>
          <a:p>
            <a:pPr algn="l" marL="88900" indent="-88900">
              <a:lnSpc>
                <a:spcPts val="1550"/>
              </a:lnSpc>
              <a:buSzPct val="100000"/>
              <a:buChar char="•"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验证的真证据是真人对话，不是原型本身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34901" y="1684139"/>
            <a:ext cx="7874198" cy="0"/>
          </a:xfrm>
          <a:prstGeom prst="line">
            <a:avLst/>
          </a:prstGeom>
          <a:noFill/>
          <a:ln w="9525">
            <a:solidFill>
              <a:srgbClr val="C8C0A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34901" y="355550"/>
            <a:ext cx="963049" cy="711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5600"/>
              </a:lnSpc>
              <a:buNone/>
            </a:pPr>
            <a:r>
              <a:rPr lang="en-US" sz="56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1883866" y="850850"/>
            <a:ext cx="675773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FAILURE MODE 02 · PART 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883866" y="1034951"/>
            <a:ext cx="6757737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Agentic 技术债：机制</a:t>
            </a:r>
            <a:pPr algn="l" indent="0" marL="0">
              <a:buNone/>
            </a:pPr>
            <a:r>
              <a:rPr lang="en-US" sz="1400" i="1" dirty="0">
                <a:solidFill>
                  <a:srgbClr val="8A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Agentic technical debt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634901" y="1917502"/>
            <a:ext cx="803168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9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为什么 AI 时代的技术债与众不同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34901" y="2180927"/>
            <a:ext cx="1873300" cy="1345853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634901" y="2199977"/>
            <a:ext cx="1873300" cy="0"/>
          </a:xfrm>
          <a:prstGeom prst="line">
            <a:avLst/>
          </a:prstGeom>
          <a:noFill/>
          <a:ln w="38100">
            <a:solidFill>
              <a:srgbClr val="B5482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87301" y="2371427"/>
            <a:ext cx="159987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①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87301" y="2650778"/>
            <a:ext cx="1599870" cy="380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无架构 spec / CLAUDE.md / 设计文档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635151" y="2180927"/>
            <a:ext cx="1873448" cy="1345853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2635151" y="2199977"/>
            <a:ext cx="1873448" cy="0"/>
          </a:xfrm>
          <a:prstGeom prst="line">
            <a:avLst/>
          </a:prstGeom>
          <a:noFill/>
          <a:ln w="38100">
            <a:solidFill>
              <a:srgbClr val="B5482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87551" y="2371427"/>
            <a:ext cx="160002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②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787551" y="2650778"/>
            <a:ext cx="1600021" cy="380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 每个 session 独立推导基础架构决策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787551" y="3031480"/>
            <a:ext cx="160002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ORM、分层、认证、错误处理…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635550" y="2180927"/>
            <a:ext cx="1873300" cy="1345853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4635550" y="2199977"/>
            <a:ext cx="1873300" cy="0"/>
          </a:xfrm>
          <a:prstGeom prst="line">
            <a:avLst/>
          </a:prstGeom>
          <a:noFill/>
          <a:ln w="38100">
            <a:solidFill>
              <a:srgbClr val="B5482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87950" y="2371427"/>
            <a:ext cx="159987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③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787950" y="2650778"/>
            <a:ext cx="1599870" cy="380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不同 session 的结论可能不同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787950" y="3031480"/>
            <a:ext cx="159987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合理但互不兼容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635800" y="2180927"/>
            <a:ext cx="1873300" cy="1345853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6635800" y="2199977"/>
            <a:ext cx="1873300" cy="0"/>
          </a:xfrm>
          <a:prstGeom prst="line">
            <a:avLst/>
          </a:prstGeom>
          <a:noFill/>
          <a:ln w="38100">
            <a:solidFill>
              <a:srgbClr val="B5482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788200" y="2371427"/>
            <a:ext cx="159987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④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788200" y="2650778"/>
            <a:ext cx="1599870" cy="380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结果：每段代码单独看都 OK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788200" y="3031480"/>
            <a:ext cx="159987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但拼起来不是一个连贯系统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34901" y="3704481"/>
            <a:ext cx="7874198" cy="827782"/>
          </a:xfrm>
          <a:prstGeom prst="rect">
            <a:avLst/>
          </a:prstGeom>
          <a:solidFill>
            <a:srgbClr val="2A2A2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863501" y="3882182"/>
            <a:ext cx="7565338" cy="472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60"/>
              </a:lnSpc>
              <a:buNone/>
            </a:pPr>
            <a:r>
              <a:rPr lang="en-US" sz="9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关键</a:t>
            </a:r>
            <a:pPr algn="l" indent="0" marL="0">
              <a:lnSpc>
                <a:spcPts val="1860"/>
              </a:lnSpc>
              <a:buNone/>
            </a:pPr>
            <a:r>
              <a:rPr lang="en-US" sz="1200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架构文档在 AI-native 开发中价值发生</a:t>
            </a:r>
            <a:pPr algn="l" indent="0" marL="0">
              <a:lnSpc>
                <a:spcPts val="186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根本性变化</a:t>
            </a:r>
            <a:pPr algn="l" indent="0" marL="0">
              <a:lnSpc>
                <a:spcPts val="1860"/>
              </a:lnSpc>
              <a:buNone/>
            </a:pPr>
            <a:r>
              <a:rPr lang="en-US" sz="1200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：传统作用是帮人理解代码（人也不怎么读），新作用是</a:t>
            </a:r>
            <a:pPr algn="l" indent="0" marL="0">
              <a:lnSpc>
                <a:spcPts val="186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约束 AI 决策空间</a:t>
            </a:r>
            <a:pPr algn="l" indent="0" marL="0">
              <a:lnSpc>
                <a:spcPts val="1860"/>
              </a:lnSpc>
              <a:buNone/>
            </a:pPr>
            <a:r>
              <a:rPr lang="en-US" sz="1200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，防止每次 session 发散。CLAUDE.md 不是"好的实践"，是基础设施。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34901" y="1784747"/>
            <a:ext cx="7874198" cy="0"/>
          </a:xfrm>
          <a:prstGeom prst="line">
            <a:avLst/>
          </a:prstGeom>
          <a:noFill/>
          <a:ln w="9525">
            <a:solidFill>
              <a:srgbClr val="C8C0A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34901" y="228600"/>
            <a:ext cx="859974" cy="635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5000"/>
              </a:lnSpc>
              <a:buNone/>
            </a:pPr>
            <a:r>
              <a:rPr lang="en-US" sz="50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1782812" y="657225"/>
            <a:ext cx="686081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FAILURE MODE 02 · PART B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782812" y="994767"/>
            <a:ext cx="6860813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608"/>
              </a:spcBef>
              <a:spcAft>
                <a:spcPts val="1608"/>
              </a:spcAft>
              <a:buNone/>
            </a:pP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782812" y="994767"/>
            <a:ext cx="6860813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400"/>
              </a:spcBef>
              <a:buNone/>
            </a:pPr>
            <a:r>
              <a:rPr lang="en-US" sz="240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传统技术债 vs Agentic 技术债 </a:t>
            </a:r>
            <a:pPr algn="l" indent="0" marL="0">
              <a:spcBef>
                <a:spcPts val="400"/>
              </a:spcBef>
              <a:buNone/>
            </a:pPr>
            <a:r>
              <a:rPr lang="en-US" sz="1300" i="1" dirty="0">
                <a:solidFill>
                  <a:srgbClr val="8A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Side-by-side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34901" y="1916460"/>
            <a:ext cx="7874198" cy="2019449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34901" y="1916460"/>
            <a:ext cx="7874198" cy="330845"/>
          </a:xfrm>
          <a:prstGeom prst="rect">
            <a:avLst/>
          </a:prstGeom>
          <a:solidFill>
            <a:srgbClr val="2A2A2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634901" y="2242542"/>
            <a:ext cx="7874198" cy="0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34901" y="1916460"/>
            <a:ext cx="1803797" cy="321320"/>
          </a:xfrm>
          <a:prstGeom prst="rect">
            <a:avLst/>
          </a:prstGeom>
          <a:solidFill>
            <a:srgbClr val="2A2A2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787301" y="1992660"/>
            <a:ext cx="1528977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B89B5E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维度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473898" y="1916460"/>
            <a:ext cx="0" cy="321320"/>
          </a:xfrm>
          <a:prstGeom prst="line">
            <a:avLst/>
          </a:prstGeom>
          <a:noFill/>
          <a:ln w="9525">
            <a:solidFill>
              <a:srgbClr val="5A5A5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591098" y="1992660"/>
            <a:ext cx="2780151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F4F1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传统技术债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631061" y="1992660"/>
            <a:ext cx="2780151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F4F1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AGENTIC 技术债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634901" y="2582168"/>
            <a:ext cx="7874198" cy="0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34901" y="2247305"/>
            <a:ext cx="1803797" cy="330101"/>
          </a:xfrm>
          <a:prstGeom prst="rect">
            <a:avLst/>
          </a:prstGeom>
          <a:solidFill>
            <a:srgbClr val="EDE8D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787301" y="2323505"/>
            <a:ext cx="1528977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本质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473898" y="2247305"/>
            <a:ext cx="0" cy="330101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591098" y="2323505"/>
            <a:ext cx="2780151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写得差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631061" y="2323505"/>
            <a:ext cx="2780151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从未被设计过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34901" y="2921794"/>
            <a:ext cx="7874198" cy="0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34901" y="2586930"/>
            <a:ext cx="1803797" cy="330101"/>
          </a:xfrm>
          <a:prstGeom prst="rect">
            <a:avLst/>
          </a:prstGeom>
          <a:solidFill>
            <a:srgbClr val="EDE8D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787301" y="2663130"/>
            <a:ext cx="1528977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方向性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5473898" y="2586930"/>
            <a:ext cx="0" cy="330101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591098" y="2663130"/>
            <a:ext cx="2780151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有——你知道"应该"怎么做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631061" y="2663130"/>
            <a:ext cx="2780151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没有——没人定义过"正确"长什么样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34901" y="3261420"/>
            <a:ext cx="7874198" cy="0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34901" y="2926556"/>
            <a:ext cx="1803797" cy="330101"/>
          </a:xfrm>
          <a:prstGeom prst="rect">
            <a:avLst/>
          </a:prstGeom>
          <a:solidFill>
            <a:srgbClr val="EDE8D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787301" y="3002756"/>
            <a:ext cx="1528977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可重构性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5473898" y="2926556"/>
            <a:ext cx="0" cy="330101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591098" y="3002756"/>
            <a:ext cx="2780151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明确的目标状态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631061" y="3002756"/>
            <a:ext cx="2780151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重构目标本身不存在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34901" y="3601045"/>
            <a:ext cx="7874198" cy="0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34901" y="3266182"/>
            <a:ext cx="1803797" cy="330101"/>
          </a:xfrm>
          <a:prstGeom prst="rect">
            <a:avLst/>
          </a:prstGeom>
          <a:solidFill>
            <a:srgbClr val="EDE8D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787301" y="3342382"/>
            <a:ext cx="1528977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增长速度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5473898" y="3266182"/>
            <a:ext cx="0" cy="330101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591098" y="3342382"/>
            <a:ext cx="2780151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线性（人写的速度）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631061" y="3342382"/>
            <a:ext cx="2780151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复合增长（compounds）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634901" y="3605808"/>
            <a:ext cx="1803797" cy="330101"/>
          </a:xfrm>
          <a:prstGeom prst="rect">
            <a:avLst/>
          </a:prstGeom>
          <a:solidFill>
            <a:srgbClr val="EDE8D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0" name="Text 38"/>
          <p:cNvSpPr/>
          <p:nvPr/>
        </p:nvSpPr>
        <p:spPr>
          <a:xfrm>
            <a:off x="787301" y="3682008"/>
            <a:ext cx="1528977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检测信号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5473898" y="3605808"/>
            <a:ext cx="0" cy="330101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591098" y="3682008"/>
            <a:ext cx="2780151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代码 review 能发现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631061" y="3682008"/>
            <a:ext cx="2780151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每段都合理，问题在"拼图不吻合"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34901" y="4062859"/>
            <a:ext cx="7874198" cy="876151"/>
          </a:xfrm>
          <a:prstGeom prst="rect">
            <a:avLst/>
          </a:prstGeom>
          <a:solidFill>
            <a:srgbClr val="B5482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5" name="Text 43"/>
          <p:cNvSpPr/>
          <p:nvPr/>
        </p:nvSpPr>
        <p:spPr>
          <a:xfrm>
            <a:off x="812602" y="4189809"/>
            <a:ext cx="7669173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4E4D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SO WHAT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812602" y="4412010"/>
            <a:ext cx="7669173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buNone/>
            </a:pPr>
            <a:r>
              <a:rPr lang="en-US" sz="1050" i="1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这种债不是"写得差"，是"从来没被设计过"——没有一致性可以重构回去。直接解释了 vibe coding 产品在 prototype → production 时崩溃的原因。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34901" y="2075706"/>
            <a:ext cx="7874198" cy="0"/>
          </a:xfrm>
          <a:prstGeom prst="line">
            <a:avLst/>
          </a:prstGeom>
          <a:noFill/>
          <a:ln w="9525">
            <a:solidFill>
              <a:srgbClr val="C8C0A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34901" y="355550"/>
            <a:ext cx="961683" cy="711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5600"/>
              </a:lnSpc>
              <a:buNone/>
            </a:pPr>
            <a:r>
              <a:rPr lang="en-US" sz="56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1882527" y="850850"/>
            <a:ext cx="6759104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FAILURE MODE 03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882527" y="1205359"/>
            <a:ext cx="6759104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742"/>
              </a:spcBef>
              <a:spcAft>
                <a:spcPts val="1742"/>
              </a:spcAft>
              <a:buNone/>
            </a:pP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882527" y="1205359"/>
            <a:ext cx="6759104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400"/>
              </a:spcBef>
              <a:buNone/>
            </a:pPr>
            <a:r>
              <a:rPr lang="en-US" sz="260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Confirmation Bias 闭环 </a:t>
            </a:r>
            <a:pPr algn="l" indent="0" marL="0">
              <a:spcBef>
                <a:spcPts val="400"/>
              </a:spcBef>
              <a:buNone/>
            </a:pPr>
            <a:r>
              <a:rPr lang="en-US" sz="1400" i="1" dirty="0">
                <a:solidFill>
                  <a:srgbClr val="8A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Loss of objectivity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634901" y="2309068"/>
            <a:ext cx="40442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9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机制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34901" y="2572494"/>
            <a:ext cx="4044229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50"/>
              </a:lnSpc>
              <a:spcAft>
                <a:spcPts val="800"/>
              </a:spcAft>
              <a:buNone/>
            </a:pPr>
            <a:r>
              <a:rPr lang="en-US" sz="11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 是"方向跟随型"工具——优化的是满足 prompt intent，不是挑战前提。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34901" y="3093095"/>
            <a:ext cx="3964930" cy="698302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653951" y="3093095"/>
            <a:ext cx="0" cy="698302"/>
          </a:xfrm>
          <a:prstGeom prst="line">
            <a:avLst/>
          </a:prstGeom>
          <a:noFill/>
          <a:ln w="38100">
            <a:solidFill>
              <a:srgbClr val="B5482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702" y="3245495"/>
            <a:ext cx="3642857" cy="39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50"/>
              </a:lnSpc>
              <a:buNone/>
            </a:pPr>
            <a:r>
              <a:rPr lang="en-US" sz="10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过去：</a:t>
            </a:r>
            <a:pPr algn="l" indent="0" marL="0">
              <a:lnSpc>
                <a:spcPts val="155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联合创始人挑战、投资人尽调、工程团队推回——多重对冲机制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34901" y="3867596"/>
            <a:ext cx="3964930" cy="698302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653951" y="3867596"/>
            <a:ext cx="0" cy="698302"/>
          </a:xfrm>
          <a:prstGeom prst="line">
            <a:avLst/>
          </a:prstGeom>
          <a:noFill/>
          <a:ln w="38100">
            <a:solidFill>
              <a:srgbClr val="B5482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702" y="4019996"/>
            <a:ext cx="3642857" cy="39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50"/>
              </a:lnSpc>
              <a:buNone/>
            </a:pPr>
            <a:r>
              <a:rPr lang="en-US" sz="10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现在：</a:t>
            </a:r>
            <a:pPr algn="l" indent="0" marL="0">
              <a:lnSpc>
                <a:spcPts val="155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 是唯一研究伙伴 + 默认顺从 + 无外部 challenge → </a:t>
            </a:r>
            <a:pPr algn="l" indent="0" marL="0">
              <a:lnSpc>
                <a:spcPts val="1550"/>
              </a:lnSpc>
              <a:buNone/>
            </a:pPr>
            <a:r>
              <a:rPr lang="en-US" sz="10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循环完全闭合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34901" y="4667399"/>
            <a:ext cx="4044229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5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11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这本质是</a:t>
            </a:r>
            <a:pPr algn="l" indent="0" marL="0">
              <a:lnSpc>
                <a:spcPts val="165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11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系统结构问题</a:t>
            </a:r>
            <a:pPr algn="l" indent="0" marL="0">
              <a:lnSpc>
                <a:spcPts val="165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11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，不是意志力问题。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904631" y="2309068"/>
            <a:ext cx="3676558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900" b="1" dirty="0">
                <a:solidFill>
                  <a:srgbClr val="5F7A5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解药：换 PROMPT 起点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904631" y="2572494"/>
            <a:ext cx="3604468" cy="1912888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4904631" y="2572494"/>
            <a:ext cx="3604468" cy="347216"/>
          </a:xfrm>
          <a:prstGeom prst="rect">
            <a:avLst/>
          </a:prstGeom>
          <a:solidFill>
            <a:srgbClr val="2A2A2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4904631" y="2914948"/>
            <a:ext cx="3604468" cy="0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706791" y="2572494"/>
            <a:ext cx="0" cy="337691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44232" y="2661345"/>
            <a:ext cx="1548560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B89B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错误起点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851154" y="2661345"/>
            <a:ext cx="1548711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B89B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正确起点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904631" y="3440013"/>
            <a:ext cx="3604468" cy="0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706791" y="2919710"/>
            <a:ext cx="0" cy="515541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044232" y="3008561"/>
            <a:ext cx="1548560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B5482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"帮我验证</a:t>
            </a:r>
            <a:endParaRPr lang="en-US" sz="950" dirty="0"/>
          </a:p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B5482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这个想法"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6851154" y="3008561"/>
            <a:ext cx="1548711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5F7A5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"尽全力证明</a:t>
            </a:r>
            <a:endParaRPr lang="en-US" sz="950" dirty="0"/>
          </a:p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5F7A5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这个想法行不通"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904631" y="3965079"/>
            <a:ext cx="3604468" cy="0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706791" y="3444776"/>
            <a:ext cx="0" cy="515541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044232" y="3533626"/>
            <a:ext cx="1548560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B5482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"这个市场</a:t>
            </a:r>
            <a:endParaRPr lang="en-US" sz="950" dirty="0"/>
          </a:p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B5482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有多大"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6851154" y="3533626"/>
            <a:ext cx="1548711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5F7A5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"为什么这个市场</a:t>
            </a:r>
            <a:endParaRPr lang="en-US" sz="950" dirty="0"/>
          </a:p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5F7A5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不存在"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6706791" y="3969841"/>
            <a:ext cx="0" cy="515541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44232" y="4058692"/>
            <a:ext cx="1548560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B5482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"我的优势</a:t>
            </a:r>
            <a:endParaRPr lang="en-US" sz="950" dirty="0"/>
          </a:p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B5482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是什么"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6851154" y="4058692"/>
            <a:ext cx="1548711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5F7A5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"竞争对手</a:t>
            </a:r>
            <a:endParaRPr lang="en-US" sz="950" dirty="0"/>
          </a:p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5F7A5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会为什么赢"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4904631" y="4586883"/>
            <a:ext cx="3604468" cy="564952"/>
          </a:xfrm>
          <a:prstGeom prst="rect">
            <a:avLst/>
          </a:prstGeom>
          <a:solidFill>
            <a:srgbClr val="EDE8D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Shape 33"/>
          <p:cNvSpPr/>
          <p:nvPr/>
        </p:nvSpPr>
        <p:spPr>
          <a:xfrm>
            <a:off x="4923681" y="4586883"/>
            <a:ext cx="0" cy="564952"/>
          </a:xfrm>
          <a:prstGeom prst="line">
            <a:avLst/>
          </a:prstGeom>
          <a:noFill/>
          <a:ln w="38100">
            <a:solidFill>
              <a:srgbClr val="5F7A5C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095131" y="4688384"/>
            <a:ext cx="3326800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25"/>
              </a:lnSpc>
              <a:buNone/>
            </a:pPr>
            <a:r>
              <a:rPr lang="en-US" sz="95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对称性审计：每生成一份支持性分析，要求等长度的反对分析。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34901" y="1684139"/>
            <a:ext cx="7874198" cy="0"/>
          </a:xfrm>
          <a:prstGeom prst="line">
            <a:avLst/>
          </a:prstGeom>
          <a:noFill/>
          <a:ln w="9525">
            <a:solidFill>
              <a:srgbClr val="C8C0A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34901" y="355550"/>
            <a:ext cx="979747" cy="711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5600"/>
              </a:lnSpc>
              <a:buNone/>
            </a:pPr>
            <a:r>
              <a:rPr lang="en-US" sz="56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1900238" y="850850"/>
            <a:ext cx="674103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FAILURE MODE 04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900238" y="1034951"/>
            <a:ext cx="6741039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零摩擦 Scope Creep</a:t>
            </a:r>
            <a:pPr algn="l" indent="0" marL="0">
              <a:buNone/>
            </a:pPr>
            <a:r>
              <a:rPr lang="en-US" sz="1400" i="1" dirty="0">
                <a:solidFill>
                  <a:srgbClr val="8A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Zero-friction scope creep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634901" y="1917502"/>
            <a:ext cx="40442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9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机制：决策函数退化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34901" y="2180927"/>
            <a:ext cx="3964930" cy="1779091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653951" y="2180927"/>
            <a:ext cx="0" cy="1779091"/>
          </a:xfrm>
          <a:prstGeom prst="line">
            <a:avLst/>
          </a:prstGeom>
          <a:noFill/>
          <a:ln w="38100">
            <a:solidFill>
              <a:srgbClr val="B5482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76151" y="2358628"/>
            <a:ext cx="3590940" cy="2030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000" b="1" dirty="0">
                <a:solidFill>
                  <a:srgbClr val="2A2A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传统：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76151" y="2561630"/>
            <a:ext cx="3590940" cy="4060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scope = f(user_value, </a:t>
            </a:r>
            <a:pPr algn="l" indent="0" marL="0">
              <a:lnSpc>
                <a:spcPts val="1600"/>
              </a:lnSpc>
              <a:buNone/>
            </a:pPr>
            <a:r>
              <a:rPr lang="en-US" sz="1000" b="1" dirty="0">
                <a:solidFill>
                  <a:srgbClr val="B5482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eng_cost</a:t>
            </a:r>
            <a:pPr algn="l" indent="0" marL="0">
              <a:lnSpc>
                <a:spcPts val="16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, opportunity_cost)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76151" y="3069134"/>
            <a:ext cx="3520529" cy="12650"/>
          </a:xfrm>
          <a:prstGeom prst="rect">
            <a:avLst/>
          </a:prstGeom>
          <a:solidFill>
            <a:srgbClr val="C8C0AE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876151" y="3183285"/>
            <a:ext cx="3590940" cy="2030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000" b="1" dirty="0">
                <a:solidFill>
                  <a:srgbClr val="2A2A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当 eng_cost → 0：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76151" y="3386286"/>
            <a:ext cx="3590940" cy="2030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000" dirty="0">
                <a:solidFill>
                  <a:srgbClr val="B5482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scope = f(user_value)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76151" y="3589288"/>
            <a:ext cx="3590940" cy="193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20"/>
              </a:lnSpc>
              <a:buNone/>
            </a:pPr>
            <a:r>
              <a:rPr lang="en-US" sz="950" dirty="0">
                <a:solidFill>
                  <a:srgbClr val="5A5A5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只要有一点点价值就加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634901" y="4061520"/>
            <a:ext cx="3964930" cy="762000"/>
          </a:xfrm>
          <a:prstGeom prst="rect">
            <a:avLst/>
          </a:prstGeom>
          <a:solidFill>
            <a:srgbClr val="2A2A2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812602" y="4213920"/>
            <a:ext cx="368171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在 AI 时代，</a:t>
            </a:r>
            <a:pPr algn="l" indent="0" marL="0">
              <a:lnSpc>
                <a:spcPts val="1800"/>
              </a:lnSpc>
              <a:buNone/>
            </a:pPr>
            <a:r>
              <a:rPr lang="en-US" sz="1200" b="1" i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"不造"比"造"更需要纪律</a:t>
            </a:r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。稀缺资源从工程能力转向注意力和方向感。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904631" y="1917502"/>
            <a:ext cx="3676558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900" b="1" dirty="0">
                <a:solidFill>
                  <a:srgbClr val="5F7A5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解药：动手前写 SCOPE 文档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904631" y="2180927"/>
            <a:ext cx="3604468" cy="2528143"/>
          </a:xfrm>
          <a:prstGeom prst="rect">
            <a:avLst/>
          </a:prstGeom>
          <a:solidFill>
            <a:srgbClr val="EDE8D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4923681" y="2180927"/>
            <a:ext cx="0" cy="2528143"/>
          </a:xfrm>
          <a:prstGeom prst="line">
            <a:avLst/>
          </a:prstGeom>
          <a:noFill/>
          <a:ln w="38100">
            <a:solidFill>
              <a:srgbClr val="5F7A5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145881" y="2358628"/>
            <a:ext cx="3223269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10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三部分必备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145881" y="2660154"/>
            <a:ext cx="3160068" cy="571054"/>
          </a:xfrm>
          <a:prstGeom prst="rect">
            <a:avLst/>
          </a:prstGeom>
          <a:noFill/>
          <a:ln/>
        </p:spPr>
        <p:txBody>
          <a:bodyPr wrap="square" lIns="114300" tIns="0" rIns="0" bIns="0" rtlCol="0" anchor="t"/>
          <a:lstStyle/>
          <a:p>
            <a:pPr algn="l" marL="114300" indent="-114300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产品</a:t>
            </a:r>
            <a:pPr algn="l" indent="0" marL="0">
              <a:lnSpc>
                <a:spcPts val="1500"/>
              </a:lnSpc>
              <a:buNone/>
            </a:pPr>
            <a:r>
              <a:rPr lang="en-US" sz="100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做什么</a:t>
            </a:r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（具体核心交互）</a:t>
            </a:r>
            <a:endParaRPr lang="en-US" sz="1000" dirty="0"/>
          </a:p>
          <a:p>
            <a:pPr algn="l" marL="114300" indent="-114300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产品</a:t>
            </a:r>
            <a:pPr algn="l" indent="0" marL="0">
              <a:lnSpc>
                <a:spcPts val="1500"/>
              </a:lnSpc>
              <a:buNone/>
            </a:pPr>
            <a:r>
              <a:rPr lang="en-US" sz="100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故意不做什么</a:t>
            </a:r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（明确拒绝的方向）</a:t>
            </a:r>
            <a:endParaRPr lang="en-US" sz="1000" dirty="0"/>
          </a:p>
          <a:p>
            <a:pPr algn="l" marL="114300" indent="-114300">
              <a:lnSpc>
                <a:spcPts val="1500"/>
              </a:lnSpc>
              <a:buSzPct val="100000"/>
              <a:buChar char="•"/>
            </a:pPr>
            <a:r>
              <a:rPr lang="en-US" sz="100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Feature gate</a:t>
            </a:r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：什么证据 justify 加新东西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145881" y="3358158"/>
            <a:ext cx="3160068" cy="709761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Shape 21"/>
          <p:cNvSpPr/>
          <p:nvPr/>
        </p:nvSpPr>
        <p:spPr>
          <a:xfrm>
            <a:off x="5155406" y="3358158"/>
            <a:ext cx="0" cy="709761"/>
          </a:xfrm>
          <a:prstGeom prst="line">
            <a:avLst/>
          </a:prstGeom>
          <a:noFill/>
          <a:ln w="19050">
            <a:solidFill>
              <a:srgbClr val="B89B5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291882" y="3459659"/>
            <a:ext cx="2944859" cy="506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Gate criterion: </a:t>
            </a:r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"a critical mass of users have told us they can't get value from the product without this"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145881" y="4169420"/>
            <a:ext cx="3223269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25"/>
              </a:lnSpc>
              <a:spcBef>
                <a:spcPts val="800"/>
              </a:spcBef>
              <a:buNone/>
            </a:pPr>
            <a:r>
              <a:rPr lang="en-US" sz="95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把决策从"我们能造吗？"变成"有用户因为没有这个而流失吗？"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34901" y="1648867"/>
            <a:ext cx="7874198" cy="0"/>
          </a:xfrm>
          <a:prstGeom prst="line">
            <a:avLst/>
          </a:prstGeom>
          <a:noFill/>
          <a:ln w="9525">
            <a:solidFill>
              <a:srgbClr val="C8C0A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34901" y="228600"/>
            <a:ext cx="774811" cy="584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600"/>
              </a:lnSpc>
              <a:buNone/>
            </a:pPr>
            <a:r>
              <a:rPr lang="en-US" sz="46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1699320" y="619125"/>
            <a:ext cx="694597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5F7A5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FAILURE MODE 05 · DEFENSE THEORY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699320" y="939552"/>
            <a:ext cx="6945975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474"/>
              </a:spcBef>
              <a:spcAft>
                <a:spcPts val="1474"/>
              </a:spcAft>
              <a:buNone/>
            </a:pP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699320" y="939552"/>
            <a:ext cx="6945975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400"/>
              </a:spcBef>
              <a:buNone/>
            </a:pPr>
            <a:r>
              <a:rPr lang="en-US" sz="220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数据护城河 + 工作流锁定 </a:t>
            </a:r>
            <a:pPr algn="l" indent="0" marL="0">
              <a:spcBef>
                <a:spcPts val="400"/>
              </a:spcBef>
              <a:buNone/>
            </a:pPr>
            <a:r>
              <a:rPr lang="en-US" sz="1200" i="1" dirty="0">
                <a:solidFill>
                  <a:srgbClr val="8A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Compound user data · Create workflow lock-in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634901" y="1780580"/>
            <a:ext cx="3848249" cy="336292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634901" y="1804392"/>
            <a:ext cx="3848249" cy="0"/>
          </a:xfrm>
          <a:prstGeom prst="line">
            <a:avLst/>
          </a:prstGeom>
          <a:noFill/>
          <a:ln w="47625">
            <a:solidFill>
              <a:srgbClr val="5F7A5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12602" y="1955155"/>
            <a:ext cx="356270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LAYER 01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12602" y="2273052"/>
            <a:ext cx="356270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79"/>
              </a:spcBef>
              <a:spcAft>
                <a:spcPts val="1079"/>
              </a:spcAft>
              <a:buNone/>
            </a:pPr>
            <a:r>
              <a:rPr lang="en-US" sz="130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Compounding Data Network Effect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12602" y="2273052"/>
            <a:ext cx="356270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Compounding Data Network Effect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12602" y="2676674"/>
            <a:ext cx="3562704" cy="3497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78"/>
              </a:lnSpc>
              <a:spcAft>
                <a:spcPts val="800"/>
              </a:spcAft>
              <a:buNone/>
            </a:pPr>
            <a:r>
              <a:rPr lang="en-US" sz="95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不是通用数据规模壁垒，是垂直场景中特定用户群的行为模式积累。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812602" y="3127921"/>
            <a:ext cx="3492847" cy="692051"/>
          </a:xfrm>
          <a:prstGeom prst="rect">
            <a:avLst/>
          </a:prstGeom>
          <a:solidFill>
            <a:srgbClr val="EDE8D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939552" y="3216771"/>
            <a:ext cx="3303725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2A2A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用户使用 → 行为信号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39552" y="3388221"/>
            <a:ext cx="3303725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2A2A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学到 user pattern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939552" y="3559671"/>
            <a:ext cx="3303725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2A2A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产品变好 → 更多使用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812602" y="3972223"/>
            <a:ext cx="872579" cy="209550"/>
          </a:xfrm>
          <a:prstGeom prst="rect">
            <a:avLst/>
          </a:prstGeom>
          <a:solidFill>
            <a:srgbClr val="5F7A5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914102" y="4010323"/>
            <a:ext cx="68296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F4F1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time-locked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1761381" y="3972223"/>
            <a:ext cx="1126331" cy="209550"/>
          </a:xfrm>
          <a:prstGeom prst="rect">
            <a:avLst/>
          </a:prstGeom>
          <a:solidFill>
            <a:srgbClr val="B89B5E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1862882" y="4010323"/>
            <a:ext cx="941796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F4F1E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context-specific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812602" y="4283273"/>
            <a:ext cx="3492847" cy="203746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algn="l" marL="88900" indent="-88900">
              <a:lnSpc>
                <a:spcPts val="1305"/>
              </a:lnSpc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竞品今天开始做也无法复制长期积累的行为指纹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660850" y="1780580"/>
            <a:ext cx="3848249" cy="336292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Shape 21"/>
          <p:cNvSpPr/>
          <p:nvPr/>
        </p:nvSpPr>
        <p:spPr>
          <a:xfrm>
            <a:off x="4660850" y="1804392"/>
            <a:ext cx="3848249" cy="0"/>
          </a:xfrm>
          <a:prstGeom prst="line">
            <a:avLst/>
          </a:prstGeom>
          <a:noFill/>
          <a:ln w="47625">
            <a:solidFill>
              <a:srgbClr val="B89B5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38551" y="1955155"/>
            <a:ext cx="356270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LAYER 02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838551" y="2273052"/>
            <a:ext cx="356270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79"/>
              </a:spcBef>
              <a:spcAft>
                <a:spcPts val="1079"/>
              </a:spcAft>
              <a:buNone/>
            </a:pPr>
            <a:r>
              <a:rPr lang="en-US" sz="130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Workflow Lock-in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838551" y="2273052"/>
            <a:ext cx="356270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Workflow Lock-in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38551" y="2676674"/>
            <a:ext cx="3562704" cy="3497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78"/>
              </a:lnSpc>
              <a:spcAft>
                <a:spcPts val="800"/>
              </a:spcAft>
              <a:buNone/>
            </a:pPr>
            <a:r>
              <a:rPr lang="en-US" sz="95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用户用得越久，产品嵌入越深，切换成本越接近 operational project。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838551" y="3127921"/>
            <a:ext cx="3492847" cy="407491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algn="l" marL="88900" indent="-88900">
              <a:lnSpc>
                <a:spcPts val="1305"/>
              </a:lnSpc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用户构建的自动化、prompts、workflows</a:t>
            </a:r>
            <a:endParaRPr lang="en-US" sz="900" dirty="0"/>
          </a:p>
          <a:p>
            <a:pPr algn="l" marL="88900" indent="-88900">
              <a:lnSpc>
                <a:spcPts val="1305"/>
              </a:lnSpc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内部数据源 + 外部工具集成 + 团队训练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838551" y="3636913"/>
            <a:ext cx="3492847" cy="520601"/>
          </a:xfrm>
          <a:prstGeom prst="rect">
            <a:avLst/>
          </a:prstGeom>
          <a:solidFill>
            <a:srgbClr val="B5482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4965502" y="3725763"/>
            <a:ext cx="3303725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F4F1E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switching = product decision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4965502" y="3897213"/>
            <a:ext cx="3303725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F4E4D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full-scale operational project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4838551" y="4335214"/>
            <a:ext cx="3562704" cy="174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78"/>
              </a:lnSpc>
              <a:spcBef>
                <a:spcPts val="600"/>
              </a:spcBef>
              <a:buNone/>
            </a:pPr>
            <a:r>
              <a:rPr lang="en-US" sz="95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最深锁定：API、webhook、SDK——客户在你的产品之上</a:t>
            </a:r>
            <a:pPr algn="l" indent="0" marL="0">
              <a:lnSpc>
                <a:spcPts val="1378"/>
              </a:lnSpc>
              <a:spcBef>
                <a:spcPts val="600"/>
              </a:spcBef>
              <a:buNone/>
            </a:pPr>
            <a:r>
              <a:rPr lang="en-US" sz="950" b="1" i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构建</a:t>
            </a:r>
            <a:pPr algn="l" indent="0" marL="0">
              <a:lnSpc>
                <a:spcPts val="1378"/>
              </a:lnSpc>
              <a:spcBef>
                <a:spcPts val="600"/>
              </a:spcBef>
              <a:buNone/>
            </a:pPr>
            <a:r>
              <a:rPr lang="en-US" sz="950" dirty="0">
                <a:solidFill>
                  <a:srgbClr val="5A5A5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。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34901" y="2003673"/>
            <a:ext cx="7874198" cy="0"/>
          </a:xfrm>
          <a:prstGeom prst="line">
            <a:avLst/>
          </a:prstGeom>
          <a:noFill/>
          <a:ln w="9525">
            <a:solidFill>
              <a:srgbClr val="C8C0A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34901" y="355550"/>
            <a:ext cx="978685" cy="711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5600"/>
              </a:lnSpc>
              <a:buNone/>
            </a:pPr>
            <a:r>
              <a:rPr lang="en-US" sz="56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1899196" y="850850"/>
            <a:ext cx="674210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FAILURE MODE 06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899196" y="1188393"/>
            <a:ext cx="6742102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608"/>
              </a:spcBef>
              <a:spcAft>
                <a:spcPts val="1608"/>
              </a:spcAft>
              <a:buNone/>
            </a:pP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899196" y="1188393"/>
            <a:ext cx="6742102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400"/>
              </a:spcBef>
              <a:buNone/>
            </a:pPr>
            <a:r>
              <a:rPr lang="en-US" sz="240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创始人变瓶颈 </a:t>
            </a:r>
            <a:pPr algn="l" indent="0" marL="0">
              <a:spcBef>
                <a:spcPts val="400"/>
              </a:spcBef>
              <a:buNone/>
            </a:pPr>
            <a:r>
              <a:rPr lang="en-US" sz="1300" i="1" dirty="0">
                <a:solidFill>
                  <a:srgbClr val="8A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asset to constraint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34901" y="2237036"/>
            <a:ext cx="3899255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900" b="1" dirty="0">
                <a:solidFill>
                  <a:srgbClr val="B5482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症状清单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34901" y="2500461"/>
            <a:ext cx="3822799" cy="1319808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653951" y="2500461"/>
            <a:ext cx="0" cy="1319808"/>
          </a:xfrm>
          <a:prstGeom prst="line">
            <a:avLst/>
          </a:prstGeom>
          <a:noFill/>
          <a:ln w="38100">
            <a:solidFill>
              <a:srgbClr val="B5482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50702" y="2652861"/>
            <a:ext cx="3429298" cy="951607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algn="l" marL="88900" indent="-88900">
              <a:lnSpc>
                <a:spcPts val="1500"/>
              </a:lnSpc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本该 1 小时的决策，需要一周才能轮到</a:t>
            </a:r>
            <a:endParaRPr lang="en-US" sz="1000" dirty="0"/>
          </a:p>
          <a:p>
            <a:pPr algn="l" marL="88900" indent="-88900">
              <a:lnSpc>
                <a:spcPts val="1500"/>
              </a:lnSpc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Support request 堆积——只有你知道答案</a:t>
            </a:r>
            <a:endParaRPr lang="en-US" sz="1000" dirty="0"/>
          </a:p>
          <a:p>
            <a:pPr algn="l" marL="88900" indent="-88900">
              <a:lnSpc>
                <a:spcPts val="1500"/>
              </a:lnSpc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有些运营任务只在你记得做时才发生</a:t>
            </a:r>
            <a:endParaRPr lang="en-US" sz="1000" dirty="0"/>
          </a:p>
          <a:p>
            <a:pPr algn="l" marL="88900" indent="-88900">
              <a:lnSpc>
                <a:spcPts val="1500"/>
              </a:lnSpc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组织在你周围停滞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34901" y="3947220"/>
            <a:ext cx="3822799" cy="634603"/>
          </a:xfrm>
          <a:prstGeom prst="rect">
            <a:avLst/>
          </a:prstGeom>
          <a:solidFill>
            <a:srgbClr val="2A2A2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812602" y="4074170"/>
            <a:ext cx="3536746" cy="380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AI-native 公司里这问题在</a:t>
            </a:r>
            <a:pPr algn="l" indent="0" marL="0">
              <a:lnSpc>
                <a:spcPts val="1500"/>
              </a:lnSpc>
              <a:buNone/>
            </a:pPr>
            <a:r>
              <a:rPr lang="en-US" sz="1000" b="1" dirty="0">
                <a:solidFill>
                  <a:srgbClr val="B89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极小团队</a:t>
            </a:r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就出现——产品增长很快，但创始人注意力没同步扩容，且缺少中层缓冲。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686300" y="2237036"/>
            <a:ext cx="3899255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900" b="1" dirty="0">
                <a:solidFill>
                  <a:srgbClr val="5F7A5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解药：三分类 + 一周不在测试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686300" y="2500461"/>
            <a:ext cx="3822799" cy="1406128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4686300" y="2500461"/>
            <a:ext cx="3822799" cy="347216"/>
          </a:xfrm>
          <a:prstGeom prst="rect">
            <a:avLst/>
          </a:prstGeom>
          <a:solidFill>
            <a:srgbClr val="2A2A2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4686300" y="2842915"/>
            <a:ext cx="3822799" cy="0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686300" y="2500461"/>
            <a:ext cx="1782217" cy="337691"/>
          </a:xfrm>
          <a:prstGeom prst="rect">
            <a:avLst/>
          </a:prstGeom>
          <a:solidFill>
            <a:srgbClr val="2A2A2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6463754" y="2500461"/>
            <a:ext cx="0" cy="337691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13250" y="2589312"/>
            <a:ext cx="1549167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B89B5E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类别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595467" y="2589312"/>
            <a:ext cx="1822415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B89B5E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处理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686300" y="3199061"/>
            <a:ext cx="3822799" cy="0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686300" y="2847677"/>
            <a:ext cx="1782217" cy="346621"/>
          </a:xfrm>
          <a:prstGeom prst="rect">
            <a:avLst/>
          </a:prstGeom>
          <a:solidFill>
            <a:srgbClr val="EDE8D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Shape 21"/>
          <p:cNvSpPr/>
          <p:nvPr/>
        </p:nvSpPr>
        <p:spPr>
          <a:xfrm>
            <a:off x="6463754" y="2847677"/>
            <a:ext cx="0" cy="346621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13250" y="2936528"/>
            <a:ext cx="1549167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可完全自动化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6595467" y="2936528"/>
            <a:ext cx="1822415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→ AI workflow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686300" y="3555206"/>
            <a:ext cx="3822799" cy="0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686300" y="3203823"/>
            <a:ext cx="1782217" cy="346621"/>
          </a:xfrm>
          <a:prstGeom prst="rect">
            <a:avLst/>
          </a:prstGeom>
          <a:solidFill>
            <a:srgbClr val="EDE8D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Shape 26"/>
          <p:cNvSpPr/>
          <p:nvPr/>
        </p:nvSpPr>
        <p:spPr>
          <a:xfrm>
            <a:off x="6463754" y="3203823"/>
            <a:ext cx="0" cy="346621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13250" y="3292673"/>
            <a:ext cx="1549167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需要人但不必是你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6595467" y="3292673"/>
            <a:ext cx="1822415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→ 流程 / SOP / delegate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4686300" y="3559969"/>
            <a:ext cx="1782217" cy="346621"/>
          </a:xfrm>
          <a:prstGeom prst="rect">
            <a:avLst/>
          </a:prstGeom>
          <a:solidFill>
            <a:srgbClr val="EDE8D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2" name="Shape 30"/>
          <p:cNvSpPr/>
          <p:nvPr/>
        </p:nvSpPr>
        <p:spPr>
          <a:xfrm>
            <a:off x="6463754" y="3559969"/>
            <a:ext cx="0" cy="346621"/>
          </a:xfrm>
          <a:prstGeom prst="line">
            <a:avLst/>
          </a:prstGeom>
          <a:noFill/>
          <a:ln w="9525">
            <a:solidFill>
              <a:srgbClr val="E5DFC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13250" y="3648819"/>
            <a:ext cx="1549167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必须是你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6595467" y="3648819"/>
            <a:ext cx="1822415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→ 这才是你的时间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686300" y="4008090"/>
            <a:ext cx="3822799" cy="812750"/>
          </a:xfrm>
          <a:prstGeom prst="rect">
            <a:avLst/>
          </a:prstGeom>
          <a:solidFill>
            <a:srgbClr val="EDE8D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6" name="Shape 34"/>
          <p:cNvSpPr/>
          <p:nvPr/>
        </p:nvSpPr>
        <p:spPr>
          <a:xfrm>
            <a:off x="4705350" y="4008090"/>
            <a:ext cx="0" cy="812750"/>
          </a:xfrm>
          <a:prstGeom prst="line">
            <a:avLst/>
          </a:prstGeom>
          <a:noFill/>
          <a:ln w="38100">
            <a:solidFill>
              <a:srgbClr val="5F7A5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76800" y="4122390"/>
            <a:ext cx="3549497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5F7A5C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验证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4876800" y="4344591"/>
            <a:ext cx="3549497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25"/>
              </a:lnSpc>
              <a:buNone/>
            </a:pPr>
            <a:r>
              <a:rPr lang="en-US" sz="950" i="1" dirty="0">
                <a:solidFill>
                  <a:srgbClr val="2A2A2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"用 Claude 推演如果你一周不在每个 workflow 会怎样。卡住的就是你还在亲力亲为的地方。"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AI-Native 创业的 6 个结构性失败模式</dc:title>
  <dc:subject>PptxGenJS Presentation</dc:subject>
  <dc:creator>GenAI Playbook</dc:creator>
  <cp:lastModifiedBy>GenAI Playbook</cp:lastModifiedBy>
  <cp:revision>1</cp:revision>
  <dcterms:created xsi:type="dcterms:W3CDTF">2026-05-19T08:55:25Z</dcterms:created>
  <dcterms:modified xsi:type="dcterms:W3CDTF">2026-05-19T08:55:25Z</dcterms:modified>
</cp:coreProperties>
</file>